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handoutMasterIdLst>
    <p:handoutMasterId r:id="rId40"/>
  </p:handoutMasterIdLst>
  <p:sldIdLst>
    <p:sldId id="256" r:id="rId3"/>
    <p:sldId id="258" r:id="rId4"/>
    <p:sldId id="257" r:id="rId5"/>
    <p:sldId id="259" r:id="rId6"/>
    <p:sldId id="278" r:id="rId7"/>
    <p:sldId id="260" r:id="rId8"/>
    <p:sldId id="279" r:id="rId9"/>
    <p:sldId id="280" r:id="rId10"/>
    <p:sldId id="261" r:id="rId11"/>
    <p:sldId id="282" r:id="rId12"/>
    <p:sldId id="281" r:id="rId13"/>
    <p:sldId id="262" r:id="rId14"/>
    <p:sldId id="283" r:id="rId15"/>
    <p:sldId id="284" r:id="rId16"/>
    <p:sldId id="263" r:id="rId17"/>
    <p:sldId id="264" r:id="rId18"/>
    <p:sldId id="285" r:id="rId19"/>
    <p:sldId id="286" r:id="rId20"/>
    <p:sldId id="265" r:id="rId21"/>
    <p:sldId id="287" r:id="rId22"/>
    <p:sldId id="266" r:id="rId23"/>
    <p:sldId id="288" r:id="rId24"/>
    <p:sldId id="267" r:id="rId25"/>
    <p:sldId id="289" r:id="rId26"/>
    <p:sldId id="268" r:id="rId27"/>
    <p:sldId id="290" r:id="rId28"/>
    <p:sldId id="269" r:id="rId29"/>
    <p:sldId id="291" r:id="rId30"/>
    <p:sldId id="270" r:id="rId31"/>
    <p:sldId id="292" r:id="rId32"/>
    <p:sldId id="271" r:id="rId33"/>
    <p:sldId id="293" r:id="rId34"/>
    <p:sldId id="272" r:id="rId35"/>
    <p:sldId id="274" r:id="rId36"/>
    <p:sldId id="296" r:id="rId37"/>
    <p:sldId id="295" r:id="rId38"/>
    <p:sldId id="275" r:id="rId39"/>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7" d="100"/>
          <a:sy n="107" d="100"/>
        </p:scale>
        <p:origin x="-90"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530EA356-3B65-474B-83C7-3F35E5A9D7D8}" type="datetimeFigureOut">
              <a:rPr lang="en-US" smtClean="0"/>
              <a:t>8/16/2013</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79A8D4C9-5AF2-448E-A680-00DC4879D6FB}" type="slidenum">
              <a:rPr lang="en-US" smtClean="0"/>
              <a:t>‹#›</a:t>
            </a:fld>
            <a:endParaRPr lang="en-US"/>
          </a:p>
        </p:txBody>
      </p:sp>
    </p:spTree>
    <p:extLst>
      <p:ext uri="{BB962C8B-B14F-4D97-AF65-F5344CB8AC3E}">
        <p14:creationId xmlns:p14="http://schemas.microsoft.com/office/powerpoint/2010/main" val="42052700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D3825DE9-F474-43BD-9C1C-15C2BA7B9612}" type="datetimeFigureOut">
              <a:rPr lang="en-US" smtClean="0"/>
              <a:pPr/>
              <a:t>8/16/2013</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5A2870E-1F72-4585-B8A9-62F516432F8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825DE9-F474-43BD-9C1C-15C2BA7B9612}"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825DE9-F474-43BD-9C1C-15C2BA7B9612}"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lvl1pPr algn="ctr">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58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Footer Placeholder 4"/>
          <p:cNvSpPr>
            <a:spLocks noGrp="1"/>
          </p:cNvSpPr>
          <p:nvPr>
            <p:ph type="ftr" sz="quarter" idx="10"/>
          </p:nvPr>
        </p:nvSpPr>
        <p:spPr>
          <a:xfrm>
            <a:off x="609600" y="6356350"/>
            <a:ext cx="7848600" cy="365125"/>
          </a:xfrm>
        </p:spPr>
        <p:txBody>
          <a:bodyPr/>
          <a:lstStyle>
            <a:lvl1pPr>
              <a:defRPr sz="1000"/>
            </a:lvl1pPr>
          </a:lstStyle>
          <a:p>
            <a:pPr>
              <a:defRPr/>
            </a:pPr>
            <a:r>
              <a:rPr lang="en-US"/>
              <a:t>Northouse - Leadership Theory and Practice, Sixth Edition © 2012 SAGE Publications, Inc.</a:t>
            </a:r>
          </a:p>
        </p:txBody>
      </p:sp>
      <p:sp>
        <p:nvSpPr>
          <p:cNvPr id="5" name="Slide Number Placeholder 5"/>
          <p:cNvSpPr>
            <a:spLocks noGrp="1"/>
          </p:cNvSpPr>
          <p:nvPr>
            <p:ph type="sldNum" sz="quarter" idx="11"/>
          </p:nvPr>
        </p:nvSpPr>
        <p:spPr>
          <a:xfrm>
            <a:off x="8686800" y="76200"/>
            <a:ext cx="304800" cy="365125"/>
          </a:xfrm>
        </p:spPr>
        <p:txBody>
          <a:bodyPr/>
          <a:lstStyle>
            <a:lvl1pPr>
              <a:defRPr/>
            </a:lvl1pPr>
          </a:lstStyle>
          <a:p>
            <a:pPr>
              <a:defRPr/>
            </a:pPr>
            <a:fld id="{9FC654EB-D9E5-4BE8-94F1-5699824F09EF}" type="slidenum">
              <a:rPr lang="en-US"/>
              <a:pPr>
                <a:defRPr/>
              </a:pPr>
              <a:t>‹#›</a:t>
            </a:fld>
            <a:endParaRPr lang="en-US" dirty="0"/>
          </a:p>
        </p:txBody>
      </p:sp>
    </p:spTree>
    <p:extLst>
      <p:ext uri="{BB962C8B-B14F-4D97-AF65-F5344CB8AC3E}">
        <p14:creationId xmlns:p14="http://schemas.microsoft.com/office/powerpoint/2010/main" val="1182872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908FD987-95DF-4DD9-A1C4-9A89651F188A}" type="slidenum">
              <a:rPr lang="en-US"/>
              <a:pPr>
                <a:defRPr/>
              </a:pPr>
              <a:t>‹#›</a:t>
            </a:fld>
            <a:endParaRPr lang="en-US" dirty="0"/>
          </a:p>
        </p:txBody>
      </p:sp>
    </p:spTree>
    <p:extLst>
      <p:ext uri="{BB962C8B-B14F-4D97-AF65-F5344CB8AC3E}">
        <p14:creationId xmlns:p14="http://schemas.microsoft.com/office/powerpoint/2010/main" val="3076411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accent4"/>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63AE6F71-B3E7-4F9B-82F9-0A7232F8834E}" type="slidenum">
              <a:rPr lang="en-US"/>
              <a:pPr>
                <a:defRPr/>
              </a:pPr>
              <a:t>‹#›</a:t>
            </a:fld>
            <a:endParaRPr lang="en-US" dirty="0"/>
          </a:p>
        </p:txBody>
      </p:sp>
    </p:spTree>
    <p:extLst>
      <p:ext uri="{BB962C8B-B14F-4D97-AF65-F5344CB8AC3E}">
        <p14:creationId xmlns:p14="http://schemas.microsoft.com/office/powerpoint/2010/main" val="1360496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8423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9E3EE491-1876-4390-97BC-3C1B7AEAF565}" type="slidenum">
              <a:rPr lang="en-US"/>
              <a:pPr>
                <a:defRPr/>
              </a:pPr>
              <a:t>‹#›</a:t>
            </a:fld>
            <a:endParaRPr lang="en-US" dirty="0"/>
          </a:p>
        </p:txBody>
      </p:sp>
    </p:spTree>
    <p:extLst>
      <p:ext uri="{BB962C8B-B14F-4D97-AF65-F5344CB8AC3E}">
        <p14:creationId xmlns:p14="http://schemas.microsoft.com/office/powerpoint/2010/main" val="18604966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73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73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8" name="Slide Number Placeholder 5"/>
          <p:cNvSpPr>
            <a:spLocks noGrp="1"/>
          </p:cNvSpPr>
          <p:nvPr>
            <p:ph type="sldNum" sz="quarter" idx="11"/>
          </p:nvPr>
        </p:nvSpPr>
        <p:spPr/>
        <p:txBody>
          <a:bodyPr/>
          <a:lstStyle>
            <a:lvl1pPr>
              <a:defRPr/>
            </a:lvl1pPr>
          </a:lstStyle>
          <a:p>
            <a:pPr>
              <a:defRPr/>
            </a:pPr>
            <a:fld id="{CB6161BC-C18A-4071-92BE-8427014B5930}" type="slidenum">
              <a:rPr lang="en-US"/>
              <a:pPr>
                <a:defRPr/>
              </a:pPr>
              <a:t>‹#›</a:t>
            </a:fld>
            <a:endParaRPr lang="en-US" dirty="0"/>
          </a:p>
        </p:txBody>
      </p:sp>
    </p:spTree>
    <p:extLst>
      <p:ext uri="{BB962C8B-B14F-4D97-AF65-F5344CB8AC3E}">
        <p14:creationId xmlns:p14="http://schemas.microsoft.com/office/powerpoint/2010/main" val="2312049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smtClean="0"/>
              <a:t>Click to edit Master title style</a:t>
            </a:r>
            <a:endParaRPr lang="en-US"/>
          </a:p>
        </p:txBody>
      </p:sp>
      <p:sp>
        <p:nvSpPr>
          <p:cNvPr id="3" name="Footer Placeholder 4"/>
          <p:cNvSpPr>
            <a:spLocks noGrp="1"/>
          </p:cNvSpPr>
          <p:nvPr>
            <p:ph type="ftr" sz="quarter" idx="10"/>
          </p:nvPr>
        </p:nvSpPr>
        <p:spPr>
          <a:xfrm>
            <a:off x="533400" y="6356350"/>
            <a:ext cx="8153400" cy="365125"/>
          </a:xfrm>
        </p:spPr>
        <p:txBody>
          <a:bodyPr/>
          <a:lstStyle>
            <a:lvl1pPr>
              <a:defRPr/>
            </a:lvl1pPr>
          </a:lstStyle>
          <a:p>
            <a:pPr>
              <a:defRPr/>
            </a:pPr>
            <a:r>
              <a:rPr lang="en-US"/>
              <a:t>Northouse - Leadership Theory and Practice, Sixth Edition © 2012 SAGE Publications, Inc.</a:t>
            </a:r>
          </a:p>
        </p:txBody>
      </p:sp>
      <p:sp>
        <p:nvSpPr>
          <p:cNvPr id="4" name="Slide Number Placeholder 5"/>
          <p:cNvSpPr>
            <a:spLocks noGrp="1"/>
          </p:cNvSpPr>
          <p:nvPr>
            <p:ph type="sldNum" sz="quarter" idx="11"/>
          </p:nvPr>
        </p:nvSpPr>
        <p:spPr/>
        <p:txBody>
          <a:bodyPr/>
          <a:lstStyle>
            <a:lvl1pPr>
              <a:defRPr/>
            </a:lvl1pPr>
          </a:lstStyle>
          <a:p>
            <a:pPr>
              <a:defRPr/>
            </a:pPr>
            <a:fld id="{AF7F4E70-E9AB-4AB0-AF45-0E49043E7877}" type="slidenum">
              <a:rPr lang="en-US"/>
              <a:pPr>
                <a:defRPr/>
              </a:pPr>
              <a:t>‹#›</a:t>
            </a:fld>
            <a:endParaRPr lang="en-US"/>
          </a:p>
        </p:txBody>
      </p:sp>
    </p:spTree>
    <p:extLst>
      <p:ext uri="{BB962C8B-B14F-4D97-AF65-F5344CB8AC3E}">
        <p14:creationId xmlns:p14="http://schemas.microsoft.com/office/powerpoint/2010/main" val="440594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3" name="Slide Number Placeholder 5"/>
          <p:cNvSpPr>
            <a:spLocks noGrp="1"/>
          </p:cNvSpPr>
          <p:nvPr>
            <p:ph type="sldNum" sz="quarter" idx="11"/>
          </p:nvPr>
        </p:nvSpPr>
        <p:spPr/>
        <p:txBody>
          <a:bodyPr/>
          <a:lstStyle>
            <a:lvl1pPr>
              <a:defRPr/>
            </a:lvl1pPr>
          </a:lstStyle>
          <a:p>
            <a:pPr>
              <a:defRPr/>
            </a:pPr>
            <a:fld id="{6BC82196-2A9A-4E7A-8300-A2EE5E3205E7}" type="slidenum">
              <a:rPr lang="en-US"/>
              <a:pPr>
                <a:defRPr/>
              </a:pPr>
              <a:t>‹#›</a:t>
            </a:fld>
            <a:endParaRPr lang="en-US" dirty="0"/>
          </a:p>
        </p:txBody>
      </p:sp>
    </p:spTree>
    <p:extLst>
      <p:ext uri="{BB962C8B-B14F-4D97-AF65-F5344CB8AC3E}">
        <p14:creationId xmlns:p14="http://schemas.microsoft.com/office/powerpoint/2010/main" val="15603522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3008313" cy="74930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685800"/>
            <a:ext cx="5111750" cy="55821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813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8D94C473-67F5-4E1A-952C-1900930CC79B}" type="slidenum">
              <a:rPr lang="en-US"/>
              <a:pPr>
                <a:defRPr/>
              </a:pPr>
              <a:t>‹#›</a:t>
            </a:fld>
            <a:endParaRPr lang="en-US" dirty="0"/>
          </a:p>
        </p:txBody>
      </p:sp>
    </p:spTree>
    <p:extLst>
      <p:ext uri="{BB962C8B-B14F-4D97-AF65-F5344CB8AC3E}">
        <p14:creationId xmlns:p14="http://schemas.microsoft.com/office/powerpoint/2010/main" val="3849747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825DE9-F474-43BD-9C1C-15C2BA7B9612}"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9952435D-EDA0-4D72-A7D3-1A7A8036FA76}" type="slidenum">
              <a:rPr lang="en-US"/>
              <a:pPr>
                <a:defRPr/>
              </a:pPr>
              <a:t>‹#›</a:t>
            </a:fld>
            <a:endParaRPr lang="en-US" dirty="0"/>
          </a:p>
        </p:txBody>
      </p:sp>
    </p:spTree>
    <p:extLst>
      <p:ext uri="{BB962C8B-B14F-4D97-AF65-F5344CB8AC3E}">
        <p14:creationId xmlns:p14="http://schemas.microsoft.com/office/powerpoint/2010/main" val="1166062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76400"/>
            <a:ext cx="8229600" cy="4495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Northouse - Leadership Theory and Practice, Sixth Edition © 2012 SAGE Publications, Inc.</a:t>
            </a:r>
          </a:p>
        </p:txBody>
      </p:sp>
      <p:sp>
        <p:nvSpPr>
          <p:cNvPr id="6" name="Slide Number Placeholder 5"/>
          <p:cNvSpPr>
            <a:spLocks noGrp="1"/>
          </p:cNvSpPr>
          <p:nvPr>
            <p:ph type="sldNum" sz="quarter" idx="12"/>
          </p:nvPr>
        </p:nvSpPr>
        <p:spPr/>
        <p:txBody>
          <a:bodyPr/>
          <a:lstStyle>
            <a:lvl1pPr>
              <a:defRPr/>
            </a:lvl1pPr>
          </a:lstStyle>
          <a:p>
            <a:pPr>
              <a:defRPr/>
            </a:pPr>
            <a:fld id="{ED616BF8-BB6A-428C-9864-D04F084393C4}" type="slidenum">
              <a:rPr lang="en-US"/>
              <a:pPr>
                <a:defRPr/>
              </a:pPr>
              <a:t>‹#›</a:t>
            </a:fld>
            <a:endParaRPr lang="en-US"/>
          </a:p>
        </p:txBody>
      </p:sp>
    </p:spTree>
    <p:extLst>
      <p:ext uri="{BB962C8B-B14F-4D97-AF65-F5344CB8AC3E}">
        <p14:creationId xmlns:p14="http://schemas.microsoft.com/office/powerpoint/2010/main" val="3980368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Northouse - Leadership Theory and Practice, Sixth Edition © 2012 SAGE Publications, Inc.</a:t>
            </a:r>
          </a:p>
        </p:txBody>
      </p:sp>
      <p:sp>
        <p:nvSpPr>
          <p:cNvPr id="6" name="Slide Number Placeholder 5"/>
          <p:cNvSpPr>
            <a:spLocks noGrp="1"/>
          </p:cNvSpPr>
          <p:nvPr>
            <p:ph type="sldNum" sz="quarter" idx="12"/>
          </p:nvPr>
        </p:nvSpPr>
        <p:spPr/>
        <p:txBody>
          <a:bodyPr/>
          <a:lstStyle>
            <a:lvl1pPr>
              <a:defRPr/>
            </a:lvl1pPr>
          </a:lstStyle>
          <a:p>
            <a:pPr>
              <a:defRPr/>
            </a:pPr>
            <a:fld id="{364A04A7-A0EB-485D-BA31-B2742D40D9F9}" type="slidenum">
              <a:rPr lang="en-US"/>
              <a:pPr>
                <a:defRPr/>
              </a:pPr>
              <a:t>‹#›</a:t>
            </a:fld>
            <a:endParaRPr lang="en-US"/>
          </a:p>
        </p:txBody>
      </p:sp>
    </p:spTree>
    <p:extLst>
      <p:ext uri="{BB962C8B-B14F-4D97-AF65-F5344CB8AC3E}">
        <p14:creationId xmlns:p14="http://schemas.microsoft.com/office/powerpoint/2010/main" val="280801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ntent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36638"/>
          </a:xfrm>
        </p:spPr>
        <p:txBody>
          <a:bodyPr/>
          <a:lstStyle/>
          <a:p>
            <a:r>
              <a:rPr lang="en-US" smtClean="0"/>
              <a:t>Click to edit Master title style</a:t>
            </a:r>
            <a:endParaRPr lang="en-US"/>
          </a:p>
        </p:txBody>
      </p:sp>
      <p:sp>
        <p:nvSpPr>
          <p:cNvPr id="6" name="Content Placeholder 2"/>
          <p:cNvSpPr>
            <a:spLocks noGrp="1"/>
          </p:cNvSpPr>
          <p:nvPr>
            <p:ph sz="half" idx="1"/>
          </p:nvPr>
        </p:nvSpPr>
        <p:spPr>
          <a:xfrm>
            <a:off x="609600" y="1752600"/>
            <a:ext cx="38862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3"/>
          <p:cNvSpPr>
            <a:spLocks noGrp="1"/>
          </p:cNvSpPr>
          <p:nvPr>
            <p:ph sz="half" idx="2"/>
          </p:nvPr>
        </p:nvSpPr>
        <p:spPr>
          <a:xfrm>
            <a:off x="4800600" y="1752600"/>
            <a:ext cx="3886200" cy="4373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ltLang="en-US"/>
          </a:p>
        </p:txBody>
      </p:sp>
      <p:sp>
        <p:nvSpPr>
          <p:cNvPr id="8" name="Footer Placeholder 3"/>
          <p:cNvSpPr>
            <a:spLocks noGrp="1"/>
          </p:cNvSpPr>
          <p:nvPr>
            <p:ph type="ftr" sz="quarter" idx="11"/>
          </p:nvPr>
        </p:nvSpPr>
        <p:spPr/>
        <p:txBody>
          <a:bodyPr/>
          <a:lstStyle>
            <a:lvl1pPr>
              <a:defRPr/>
            </a:lvl1pPr>
          </a:lstStyle>
          <a:p>
            <a:pPr>
              <a:defRPr/>
            </a:pPr>
            <a:r>
              <a:rPr lang="en-US" altLang="en-US"/>
              <a:t>Northouse - Leadership Theory and Practice, Sixth Edition © 2012 SAGE Publications, Inc.</a:t>
            </a:r>
          </a:p>
        </p:txBody>
      </p:sp>
      <p:sp>
        <p:nvSpPr>
          <p:cNvPr id="9" name="Slide Number Placeholder 4"/>
          <p:cNvSpPr>
            <a:spLocks noGrp="1"/>
          </p:cNvSpPr>
          <p:nvPr>
            <p:ph type="sldNum" sz="quarter" idx="12"/>
          </p:nvPr>
        </p:nvSpPr>
        <p:spPr/>
        <p:txBody>
          <a:bodyPr/>
          <a:lstStyle>
            <a:lvl1pPr>
              <a:defRPr/>
            </a:lvl1pPr>
          </a:lstStyle>
          <a:p>
            <a:pPr>
              <a:defRPr/>
            </a:pPr>
            <a:fld id="{36E09184-AA84-44C5-B195-F97F79C35138}" type="slidenum">
              <a:rPr lang="en-US" altLang="en-US"/>
              <a:pPr>
                <a:defRPr/>
              </a:pPr>
              <a:t>‹#›</a:t>
            </a:fld>
            <a:endParaRPr lang="en-US" altLang="en-US"/>
          </a:p>
        </p:txBody>
      </p:sp>
    </p:spTree>
    <p:extLst>
      <p:ext uri="{BB962C8B-B14F-4D97-AF65-F5344CB8AC3E}">
        <p14:creationId xmlns:p14="http://schemas.microsoft.com/office/powerpoint/2010/main" val="26295467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hoto layout">
    <p:spTree>
      <p:nvGrpSpPr>
        <p:cNvPr id="1" name=""/>
        <p:cNvGrpSpPr/>
        <p:nvPr/>
      </p:nvGrpSpPr>
      <p:grpSpPr>
        <a:xfrm>
          <a:off x="0" y="0"/>
          <a:ext cx="0" cy="0"/>
          <a:chOff x="0" y="0"/>
          <a:chExt cx="0" cy="0"/>
        </a:xfrm>
      </p:grpSpPr>
      <p:sp>
        <p:nvSpPr>
          <p:cNvPr id="4" name="Title 1"/>
          <p:cNvSpPr txBox="1">
            <a:spLocks/>
          </p:cNvSpPr>
          <p:nvPr userDrawn="1"/>
        </p:nvSpPr>
        <p:spPr bwMode="auto">
          <a:xfrm>
            <a:off x="1792288" y="4876800"/>
            <a:ext cx="54864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defRPr/>
            </a:pPr>
            <a:r>
              <a:rPr lang="en-US" sz="2000" b="1" smtClean="0">
                <a:solidFill>
                  <a:srgbClr val="323232"/>
                </a:solidFill>
              </a:rPr>
              <a:t>Click to edit Master title style</a:t>
            </a:r>
          </a:p>
        </p:txBody>
      </p:sp>
      <p:sp>
        <p:nvSpPr>
          <p:cNvPr id="7" name="Picture Placeholder 2"/>
          <p:cNvSpPr>
            <a:spLocks noGrp="1"/>
          </p:cNvSpPr>
          <p:nvPr>
            <p:ph type="pic" idx="1"/>
          </p:nvPr>
        </p:nvSpPr>
        <p:spPr>
          <a:xfrm>
            <a:off x="1792288" y="838200"/>
            <a:ext cx="5486400" cy="4038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8"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ltLang="en-US"/>
          </a:p>
        </p:txBody>
      </p:sp>
      <p:sp>
        <p:nvSpPr>
          <p:cNvPr id="6" name="Footer Placeholder 3"/>
          <p:cNvSpPr>
            <a:spLocks noGrp="1"/>
          </p:cNvSpPr>
          <p:nvPr>
            <p:ph type="ftr" sz="quarter" idx="11"/>
          </p:nvPr>
        </p:nvSpPr>
        <p:spPr/>
        <p:txBody>
          <a:bodyPr/>
          <a:lstStyle>
            <a:lvl1pPr>
              <a:defRPr/>
            </a:lvl1pPr>
          </a:lstStyle>
          <a:p>
            <a:pPr>
              <a:defRPr/>
            </a:pPr>
            <a:r>
              <a:rPr lang="en-US" altLang="en-US"/>
              <a:t>Northouse - Leadership Theory and Practice, Sixth Edition © 2012 SAGE Publications, Inc.</a:t>
            </a:r>
          </a:p>
        </p:txBody>
      </p:sp>
      <p:sp>
        <p:nvSpPr>
          <p:cNvPr id="9" name="Slide Number Placeholder 4"/>
          <p:cNvSpPr>
            <a:spLocks noGrp="1"/>
          </p:cNvSpPr>
          <p:nvPr>
            <p:ph type="sldNum" sz="quarter" idx="12"/>
          </p:nvPr>
        </p:nvSpPr>
        <p:spPr/>
        <p:txBody>
          <a:bodyPr/>
          <a:lstStyle>
            <a:lvl1pPr>
              <a:defRPr/>
            </a:lvl1pPr>
          </a:lstStyle>
          <a:p>
            <a:pPr>
              <a:defRPr/>
            </a:pPr>
            <a:fld id="{15857B4C-457F-4784-ACBC-08F35C8A6922}" type="slidenum">
              <a:rPr lang="en-US" altLang="en-US"/>
              <a:pPr>
                <a:defRPr/>
              </a:pPr>
              <a:t>‹#›</a:t>
            </a:fld>
            <a:endParaRPr lang="en-US" altLang="en-US"/>
          </a:p>
        </p:txBody>
      </p:sp>
    </p:spTree>
    <p:extLst>
      <p:ext uri="{BB962C8B-B14F-4D97-AF65-F5344CB8AC3E}">
        <p14:creationId xmlns:p14="http://schemas.microsoft.com/office/powerpoint/2010/main" val="39650573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36638"/>
          </a:xfrm>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n-US"/>
              <a:t>Northouse - Leadership Theory and Practice, Sixth Edition © 2012 SAGE Publications, Inc.</a:t>
            </a:r>
            <a:endParaRPr lang="en-US" dirty="0"/>
          </a:p>
        </p:txBody>
      </p:sp>
      <p:sp>
        <p:nvSpPr>
          <p:cNvPr id="4" name="Slide Number Placeholder 5"/>
          <p:cNvSpPr>
            <a:spLocks noGrp="1"/>
          </p:cNvSpPr>
          <p:nvPr>
            <p:ph type="sldNum" sz="quarter" idx="11"/>
          </p:nvPr>
        </p:nvSpPr>
        <p:spPr/>
        <p:txBody>
          <a:bodyPr/>
          <a:lstStyle>
            <a:lvl1pPr>
              <a:defRPr/>
            </a:lvl1pPr>
          </a:lstStyle>
          <a:p>
            <a:pPr>
              <a:defRPr/>
            </a:pPr>
            <a:fld id="{E42BF469-E5EE-4FF3-B28B-A44D427F315C}" type="slidenum">
              <a:rPr lang="en-US"/>
              <a:pPr>
                <a:defRPr/>
              </a:pPr>
              <a:t>‹#›</a:t>
            </a:fld>
            <a:endParaRPr lang="en-US" dirty="0"/>
          </a:p>
        </p:txBody>
      </p:sp>
    </p:spTree>
    <p:extLst>
      <p:ext uri="{BB962C8B-B14F-4D97-AF65-F5344CB8AC3E}">
        <p14:creationId xmlns:p14="http://schemas.microsoft.com/office/powerpoint/2010/main" val="1574779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3" name="Vertical Title 1"/>
          <p:cNvSpPr txBox="1">
            <a:spLocks/>
          </p:cNvSpPr>
          <p:nvPr userDrawn="1"/>
        </p:nvSpPr>
        <p:spPr bwMode="auto">
          <a:xfrm>
            <a:off x="6629400" y="838200"/>
            <a:ext cx="2057400" cy="528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defRPr/>
            </a:pPr>
            <a:r>
              <a:rPr lang="en-US" sz="3900" b="1" smtClean="0">
                <a:solidFill>
                  <a:srgbClr val="323232"/>
                </a:solidFill>
              </a:rPr>
              <a:t>Click to edit Master title style</a:t>
            </a:r>
          </a:p>
        </p:txBody>
      </p:sp>
      <p:sp>
        <p:nvSpPr>
          <p:cNvPr id="7" name="Vertical Text Placeholder 2"/>
          <p:cNvSpPr>
            <a:spLocks noGrp="1"/>
          </p:cNvSpPr>
          <p:nvPr>
            <p:ph type="body" orient="vert" idx="1"/>
          </p:nvPr>
        </p:nvSpPr>
        <p:spPr>
          <a:xfrm>
            <a:off x="457200" y="838200"/>
            <a:ext cx="6019800" cy="5287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ltLang="en-US"/>
          </a:p>
        </p:txBody>
      </p:sp>
      <p:sp>
        <p:nvSpPr>
          <p:cNvPr id="5" name="Footer Placeholder 3"/>
          <p:cNvSpPr>
            <a:spLocks noGrp="1"/>
          </p:cNvSpPr>
          <p:nvPr>
            <p:ph type="ftr" sz="quarter" idx="11"/>
          </p:nvPr>
        </p:nvSpPr>
        <p:spPr/>
        <p:txBody>
          <a:bodyPr/>
          <a:lstStyle>
            <a:lvl1pPr>
              <a:defRPr/>
            </a:lvl1pPr>
          </a:lstStyle>
          <a:p>
            <a:pPr>
              <a:defRPr/>
            </a:pPr>
            <a:r>
              <a:rPr lang="en-US" altLang="en-US"/>
              <a:t>Northouse - Leadership Theory and Practice, Sixth Edition © 2012 SAGE Publications, Inc.</a:t>
            </a:r>
          </a:p>
        </p:txBody>
      </p:sp>
      <p:sp>
        <p:nvSpPr>
          <p:cNvPr id="6" name="Slide Number Placeholder 4"/>
          <p:cNvSpPr>
            <a:spLocks noGrp="1"/>
          </p:cNvSpPr>
          <p:nvPr>
            <p:ph type="sldNum" sz="quarter" idx="12"/>
          </p:nvPr>
        </p:nvSpPr>
        <p:spPr/>
        <p:txBody>
          <a:bodyPr/>
          <a:lstStyle>
            <a:lvl1pPr>
              <a:defRPr/>
            </a:lvl1pPr>
          </a:lstStyle>
          <a:p>
            <a:pPr>
              <a:defRPr/>
            </a:pPr>
            <a:fld id="{48AA9C69-AE02-4121-A867-9F379805B76D}" type="slidenum">
              <a:rPr lang="en-US" altLang="en-US"/>
              <a:pPr>
                <a:defRPr/>
              </a:pPr>
              <a:t>‹#›</a:t>
            </a:fld>
            <a:endParaRPr lang="en-US" altLang="en-US"/>
          </a:p>
        </p:txBody>
      </p:sp>
    </p:spTree>
    <p:extLst>
      <p:ext uri="{BB962C8B-B14F-4D97-AF65-F5344CB8AC3E}">
        <p14:creationId xmlns:p14="http://schemas.microsoft.com/office/powerpoint/2010/main" val="11952512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vertical text2">
    <p:spTree>
      <p:nvGrpSpPr>
        <p:cNvPr id="1" name=""/>
        <p:cNvGrpSpPr/>
        <p:nvPr/>
      </p:nvGrpSpPr>
      <p:grpSpPr>
        <a:xfrm>
          <a:off x="0" y="0"/>
          <a:ext cx="0" cy="0"/>
          <a:chOff x="0" y="0"/>
          <a:chExt cx="0" cy="0"/>
        </a:xfrm>
      </p:grpSpPr>
      <p:sp>
        <p:nvSpPr>
          <p:cNvPr id="6" name="Vertical Title 1"/>
          <p:cNvSpPr>
            <a:spLocks noGrp="1"/>
          </p:cNvSpPr>
          <p:nvPr>
            <p:ph type="title" orient="vert"/>
          </p:nvPr>
        </p:nvSpPr>
        <p:spPr>
          <a:xfrm>
            <a:off x="6629400" y="838200"/>
            <a:ext cx="2057400" cy="5287963"/>
          </a:xfrm>
        </p:spPr>
        <p:txBody>
          <a:bodyPr vert="eaVert"/>
          <a:lstStyle/>
          <a:p>
            <a:r>
              <a:rPr lang="en-US" smtClean="0"/>
              <a:t>Click to edit Master title style</a:t>
            </a:r>
            <a:endParaRPr lang="en-US"/>
          </a:p>
        </p:txBody>
      </p:sp>
      <p:sp>
        <p:nvSpPr>
          <p:cNvPr id="7" name="Vertical Text Placeholder 2"/>
          <p:cNvSpPr>
            <a:spLocks noGrp="1"/>
          </p:cNvSpPr>
          <p:nvPr>
            <p:ph type="body" orient="vert" idx="1"/>
          </p:nvPr>
        </p:nvSpPr>
        <p:spPr>
          <a:xfrm>
            <a:off x="457200" y="838200"/>
            <a:ext cx="6019800" cy="528796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2"/>
          <p:cNvSpPr>
            <a:spLocks noGrp="1"/>
          </p:cNvSpPr>
          <p:nvPr>
            <p:ph type="dt" sz="half" idx="10"/>
          </p:nvPr>
        </p:nvSpPr>
        <p:spPr>
          <a:xfrm>
            <a:off x="457200" y="6356350"/>
            <a:ext cx="2133600" cy="365125"/>
          </a:xfrm>
          <a:prstGeom prst="rect">
            <a:avLst/>
          </a:prstGeom>
        </p:spPr>
        <p:txBody>
          <a:bodyPr/>
          <a:lstStyle>
            <a:lvl1pPr>
              <a:defRPr sz="2400">
                <a:solidFill>
                  <a:prstClr val="black"/>
                </a:solidFill>
                <a:latin typeface="Times New Roman" pitchFamily="18" charset="0"/>
              </a:defRPr>
            </a:lvl1pPr>
          </a:lstStyle>
          <a:p>
            <a:pPr fontAlgn="base">
              <a:spcBef>
                <a:spcPct val="0"/>
              </a:spcBef>
              <a:spcAft>
                <a:spcPct val="0"/>
              </a:spcAft>
              <a:defRPr/>
            </a:pPr>
            <a:endParaRPr lang="en-US" altLang="en-US"/>
          </a:p>
        </p:txBody>
      </p:sp>
      <p:sp>
        <p:nvSpPr>
          <p:cNvPr id="5" name="Footer Placeholder 3"/>
          <p:cNvSpPr>
            <a:spLocks noGrp="1"/>
          </p:cNvSpPr>
          <p:nvPr>
            <p:ph type="ftr" sz="quarter" idx="11"/>
          </p:nvPr>
        </p:nvSpPr>
        <p:spPr/>
        <p:txBody>
          <a:bodyPr/>
          <a:lstStyle>
            <a:lvl1pPr>
              <a:defRPr/>
            </a:lvl1pPr>
          </a:lstStyle>
          <a:p>
            <a:pPr>
              <a:defRPr/>
            </a:pPr>
            <a:r>
              <a:rPr lang="en-US" altLang="en-US"/>
              <a:t>Northouse - Leadership Theory and Practice, Sixth Edition © 2012 SAGE Publications, Inc.</a:t>
            </a:r>
          </a:p>
        </p:txBody>
      </p:sp>
      <p:sp>
        <p:nvSpPr>
          <p:cNvPr id="8" name="Slide Number Placeholder 4"/>
          <p:cNvSpPr>
            <a:spLocks noGrp="1"/>
          </p:cNvSpPr>
          <p:nvPr>
            <p:ph type="sldNum" sz="quarter" idx="12"/>
          </p:nvPr>
        </p:nvSpPr>
        <p:spPr/>
        <p:txBody>
          <a:bodyPr/>
          <a:lstStyle>
            <a:lvl1pPr>
              <a:defRPr/>
            </a:lvl1pPr>
          </a:lstStyle>
          <a:p>
            <a:pPr>
              <a:defRPr/>
            </a:pPr>
            <a:fld id="{51DD90C6-42B7-4E9B-9897-3B56FFD82935}" type="slidenum">
              <a:rPr lang="en-US" altLang="en-US"/>
              <a:pPr>
                <a:defRPr/>
              </a:pPr>
              <a:t>‹#›</a:t>
            </a:fld>
            <a:endParaRPr lang="en-US" altLang="en-US"/>
          </a:p>
        </p:txBody>
      </p:sp>
    </p:spTree>
    <p:extLst>
      <p:ext uri="{BB962C8B-B14F-4D97-AF65-F5344CB8AC3E}">
        <p14:creationId xmlns:p14="http://schemas.microsoft.com/office/powerpoint/2010/main" val="107287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825DE9-F474-43BD-9C1C-15C2BA7B9612}" type="datetimeFigureOut">
              <a:rPr lang="en-US" smtClean="0"/>
              <a:pPr/>
              <a:t>8/16/2013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825DE9-F474-43BD-9C1C-15C2BA7B9612}"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D3825DE9-F474-43BD-9C1C-15C2BA7B9612}" type="datetimeFigureOut">
              <a:rPr lang="en-US" smtClean="0"/>
              <a:pPr/>
              <a:t>8/16/2013</a:t>
            </a:fld>
            <a:endParaRPr lang="en-US"/>
          </a:p>
        </p:txBody>
      </p:sp>
      <p:sp>
        <p:nvSpPr>
          <p:cNvPr id="27" name="Slide Number Placeholder 26"/>
          <p:cNvSpPr>
            <a:spLocks noGrp="1"/>
          </p:cNvSpPr>
          <p:nvPr>
            <p:ph type="sldNum" sz="quarter" idx="11"/>
          </p:nvPr>
        </p:nvSpPr>
        <p:spPr/>
        <p:txBody>
          <a:bodyPr rtlCol="0"/>
          <a:lstStyle/>
          <a:p>
            <a:fld id="{65A2870E-1F72-4585-B8A9-62F516432F89}"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3825DE9-F474-43BD-9C1C-15C2BA7B9612}" type="datetimeFigureOut">
              <a:rPr lang="en-US" smtClean="0"/>
              <a:pPr/>
              <a:t>8/16/2013</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65A2870E-1F72-4585-B8A9-62F516432F8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25DE9-F474-43BD-9C1C-15C2BA7B9612}" type="datetimeFigureOut">
              <a:rPr lang="en-US" smtClean="0"/>
              <a:pPr/>
              <a:t>8/16/2013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825DE9-F474-43BD-9C1C-15C2BA7B9612}"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3825DE9-F474-43BD-9C1C-15C2BA7B9612}" type="datetimeFigureOut">
              <a:rPr lang="en-US" smtClean="0"/>
              <a:pPr/>
              <a:t>8/16/2013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A2870E-1F72-4585-B8A9-62F516432F8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D3825DE9-F474-43BD-9C1C-15C2BA7B9612}" type="datetimeFigureOut">
              <a:rPr lang="en-US" smtClean="0"/>
              <a:pPr/>
              <a:t>8/16/2013</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5A2870E-1F72-4585-B8A9-62F516432F8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122" name="Picture 10" descr="Northouse_Leadership_6e_ppt.jpg"/>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itle Placeholder 1"/>
          <p:cNvSpPr>
            <a:spLocks noGrp="1"/>
          </p:cNvSpPr>
          <p:nvPr>
            <p:ph type="title"/>
          </p:nvPr>
        </p:nvSpPr>
        <p:spPr bwMode="auto">
          <a:xfrm>
            <a:off x="457200" y="685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5124" name="Text Placeholder 2"/>
          <p:cNvSpPr>
            <a:spLocks noGrp="1"/>
          </p:cNvSpPr>
          <p:nvPr>
            <p:ph type="body" idx="1"/>
          </p:nvPr>
        </p:nvSpPr>
        <p:spPr bwMode="auto">
          <a:xfrm>
            <a:off x="457200" y="1447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457200" y="6356350"/>
            <a:ext cx="8229600" cy="365125"/>
          </a:xfrm>
          <a:prstGeom prst="rect">
            <a:avLst/>
          </a:prstGeom>
        </p:spPr>
        <p:txBody>
          <a:bodyPr vert="horz" lIns="91440" tIns="45720" rIns="91440" bIns="45720" rtlCol="0" anchor="ctr"/>
          <a:lstStyle>
            <a:lvl1pPr algn="ctr">
              <a:defRPr sz="1050">
                <a:solidFill>
                  <a:prstClr val="black"/>
                </a:solidFill>
                <a:latin typeface="Times New Roman" pitchFamily="18" charset="0"/>
                <a:cs typeface="Times New Roman" pitchFamily="18" charset="0"/>
              </a:defRPr>
            </a:lvl1pPr>
          </a:lstStyle>
          <a:p>
            <a:pPr fontAlgn="base">
              <a:spcBef>
                <a:spcPct val="0"/>
              </a:spcBef>
              <a:spcAft>
                <a:spcPct val="0"/>
              </a:spcAft>
              <a:defRPr/>
            </a:pPr>
            <a:r>
              <a:rPr lang="en-US"/>
              <a:t>Northouse - Leadership Theory and Practice, Sixth Edition © 2012 SAGE Publications, Inc.</a:t>
            </a:r>
            <a:endParaRPr lang="en-US" dirty="0"/>
          </a:p>
        </p:txBody>
      </p:sp>
      <p:sp>
        <p:nvSpPr>
          <p:cNvPr id="10" name="Rectangle 9"/>
          <p:cNvSpPr/>
          <p:nvPr userDrawn="1"/>
        </p:nvSpPr>
        <p:spPr>
          <a:xfrm>
            <a:off x="0" y="0"/>
            <a:ext cx="9144000" cy="533400"/>
          </a:xfrm>
          <a:prstGeom prst="rect">
            <a:avLst/>
          </a:prstGeom>
        </p:spPr>
        <p:style>
          <a:lnRef idx="1">
            <a:schemeClr val="dk1"/>
          </a:lnRef>
          <a:fillRef idx="3">
            <a:schemeClr val="dk1"/>
          </a:fillRef>
          <a:effectRef idx="2">
            <a:schemeClr val="dk1"/>
          </a:effectRef>
          <a:fontRef idx="minor">
            <a:schemeClr val="lt1"/>
          </a:fontRef>
        </p:style>
        <p:txBody>
          <a:bodyPr anchor="ctr"/>
          <a:lstStyle/>
          <a:p>
            <a:pPr algn="ctr" fontAlgn="base">
              <a:spcBef>
                <a:spcPct val="0"/>
              </a:spcBef>
              <a:spcAft>
                <a:spcPct val="0"/>
              </a:spcAft>
              <a:defRPr/>
            </a:pPr>
            <a:endParaRPr lang="en-US" sz="2400">
              <a:solidFill>
                <a:prstClr val="white"/>
              </a:solidFill>
            </a:endParaRPr>
          </a:p>
        </p:txBody>
      </p:sp>
      <p:sp>
        <p:nvSpPr>
          <p:cNvPr id="6" name="Slide Number Placeholder 5"/>
          <p:cNvSpPr>
            <a:spLocks noGrp="1"/>
          </p:cNvSpPr>
          <p:nvPr>
            <p:ph type="sldNum" sz="quarter" idx="4"/>
          </p:nvPr>
        </p:nvSpPr>
        <p:spPr>
          <a:xfrm>
            <a:off x="8686800" y="76200"/>
            <a:ext cx="381000" cy="365125"/>
          </a:xfrm>
          <a:prstGeom prst="rect">
            <a:avLst/>
          </a:prstGeom>
        </p:spPr>
        <p:txBody>
          <a:bodyPr vert="horz" lIns="91440" tIns="45720" rIns="91440" bIns="45720" rtlCol="0" anchor="ctr"/>
          <a:lstStyle>
            <a:lvl1pPr algn="r">
              <a:defRPr sz="1200">
                <a:solidFill>
                  <a:prstClr val="white"/>
                </a:solidFill>
                <a:latin typeface="Calibri" pitchFamily="34" charset="0"/>
              </a:defRPr>
            </a:lvl1pPr>
          </a:lstStyle>
          <a:p>
            <a:pPr fontAlgn="base">
              <a:spcBef>
                <a:spcPct val="0"/>
              </a:spcBef>
              <a:spcAft>
                <a:spcPct val="0"/>
              </a:spcAft>
              <a:defRPr/>
            </a:pPr>
            <a:fld id="{4E3B6638-E560-43F6-8E08-6EB97BDD7FBD}" type="slidenum">
              <a:rPr lang="en-US"/>
              <a:pPr fontAlgn="base">
                <a:spcBef>
                  <a:spcPct val="0"/>
                </a:spcBef>
                <a:spcAft>
                  <a:spcPct val="0"/>
                </a:spcAft>
                <a:defRPr/>
              </a:pPr>
              <a:t>‹#›</a:t>
            </a:fld>
            <a:endParaRPr lang="en-US" dirty="0"/>
          </a:p>
        </p:txBody>
      </p:sp>
    </p:spTree>
    <p:extLst>
      <p:ext uri="{BB962C8B-B14F-4D97-AF65-F5344CB8AC3E}">
        <p14:creationId xmlns:p14="http://schemas.microsoft.com/office/powerpoint/2010/main" val="421775626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hf hdr="0" dt="0"/>
  <p:txStyles>
    <p:titleStyle>
      <a:lvl1pPr algn="l" rtl="0" eaLnBrk="0" fontAlgn="base" hangingPunct="0">
        <a:spcBef>
          <a:spcPct val="0"/>
        </a:spcBef>
        <a:spcAft>
          <a:spcPct val="0"/>
        </a:spcAft>
        <a:defRPr sz="3600" i="1" kern="1200">
          <a:solidFill>
            <a:schemeClr val="tx1"/>
          </a:solidFill>
          <a:latin typeface="Times New Roman" pitchFamily="18" charset="0"/>
          <a:ea typeface="+mj-ea"/>
          <a:cs typeface="Times New Roman" pitchFamily="18" charset="0"/>
        </a:defRPr>
      </a:lvl1pPr>
      <a:lvl2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2pPr>
      <a:lvl3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3pPr>
      <a:lvl4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4pPr>
      <a:lvl5pPr algn="l" rtl="0" eaLnBrk="0" fontAlgn="base" hangingPunct="0">
        <a:spcBef>
          <a:spcPct val="0"/>
        </a:spcBef>
        <a:spcAft>
          <a:spcPct val="0"/>
        </a:spcAft>
        <a:defRPr sz="3600" i="1">
          <a:solidFill>
            <a:schemeClr val="tx1"/>
          </a:solidFill>
          <a:latin typeface="Times New Roman" pitchFamily="18" charset="0"/>
          <a:cs typeface="Times New Roman" pitchFamily="18"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007000"/>
        </a:buClr>
        <a:buSzPct val="85000"/>
        <a:buFont typeface="Wingdings 2" pitchFamily="18" charset="2"/>
        <a:buChar char="÷"/>
        <a:defRPr sz="3200" kern="12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rgbClr val="006000"/>
        </a:buClr>
        <a:buSzPct val="90000"/>
        <a:buFont typeface="Wingdings 2" pitchFamily="18" charset="2"/>
        <a:buChar char="®"/>
        <a:defRPr sz="2800" kern="1200">
          <a:solidFill>
            <a:srgbClr val="0048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rgbClr val="007000"/>
          </a:solidFill>
          <a:latin typeface="+mn-lt"/>
          <a:ea typeface="+mn-ea"/>
          <a:cs typeface="+mn-cs"/>
        </a:defRPr>
      </a:lvl3pPr>
      <a:lvl4pPr marL="1600200" indent="-228600" algn="l" rtl="0" eaLnBrk="0" fontAlgn="base" hangingPunct="0">
        <a:spcBef>
          <a:spcPct val="20000"/>
        </a:spcBef>
        <a:spcAft>
          <a:spcPct val="0"/>
        </a:spcAft>
        <a:buSzPct val="100000"/>
        <a:buFont typeface="Wingdings" pitchFamily="2" charset="2"/>
        <a:buChar char="§"/>
        <a:defRPr sz="2000" kern="1200">
          <a:solidFill>
            <a:srgbClr val="007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rgbClr val="0070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81000" y="2514600"/>
            <a:ext cx="8763000" cy="1890713"/>
          </a:xfrm>
        </p:spPr>
        <p:txBody>
          <a:bodyPr>
            <a:normAutofit fontScale="90000"/>
          </a:bodyPr>
          <a:lstStyle/>
          <a:p>
            <a:r>
              <a:rPr lang="en-US" dirty="0" smtClean="0"/>
              <a:t>EPILOGUE</a:t>
            </a:r>
            <a:br>
              <a:rPr lang="en-US" dirty="0" smtClean="0"/>
            </a:br>
            <a:r>
              <a:rPr lang="en-US" dirty="0" smtClean="0"/>
              <a:t>What Everyone Wants to Know About Leadership</a:t>
            </a:r>
            <a:br>
              <a:rPr lang="en-US" dirty="0" smtClean="0"/>
            </a:br>
            <a:r>
              <a:rPr lang="en-US" dirty="0"/>
              <a:t/>
            </a:r>
            <a:br>
              <a:rPr lang="en-US" dirty="0"/>
            </a:br>
            <a:r>
              <a:rPr lang="en-US" dirty="0" smtClean="0"/>
              <a:t>(The Truth About Leadership---actually 10 truths)</a:t>
            </a:r>
            <a:br>
              <a:rPr lang="en-US" dirty="0" smtClean="0"/>
            </a:br>
            <a:r>
              <a:rPr lang="en-US" dirty="0"/>
              <a:t/>
            </a:r>
            <a:br>
              <a:rPr lang="en-US" dirty="0"/>
            </a:br>
            <a:r>
              <a:rPr lang="en-US" dirty="0" smtClean="0">
                <a:solidFill>
                  <a:srgbClr val="FF0000"/>
                </a:solidFill>
              </a:rPr>
              <a:t>(NOTE: Material in this topic will be on Exam 2 only if you choose it as your essay option.)</a:t>
            </a:r>
            <a:r>
              <a:rPr lang="en-US" sz="2200" dirty="0" smtClean="0">
                <a:solidFill>
                  <a:srgbClr val="FF0000"/>
                </a:solidFill>
              </a:rPr>
              <a:t/>
            </a:r>
            <a:br>
              <a:rPr lang="en-US" sz="2200" dirty="0" smtClean="0">
                <a:solidFill>
                  <a:srgbClr val="FF0000"/>
                </a:solidFill>
              </a:rPr>
            </a:br>
            <a:endParaRPr lang="en-US" sz="22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109728" lvl="0" indent="0">
              <a:buClr>
                <a:srgbClr val="A04DA3"/>
              </a:buClr>
              <a:buNone/>
            </a:pPr>
            <a:r>
              <a:rPr lang="en-US" b="1" dirty="0">
                <a:solidFill>
                  <a:prstClr val="black"/>
                </a:solidFill>
              </a:rPr>
              <a:t>The Truth Is That Values Drive Commitment</a:t>
            </a:r>
            <a:r>
              <a:rPr lang="en-US" dirty="0">
                <a:solidFill>
                  <a:prstClr val="black"/>
                </a:solidFill>
              </a:rPr>
              <a:t>. You can only fully commit to organizations and other causes when there is a good fit between what you value and what the organization values. That means that to do your best as a leader you need to know who you are and what you care about. You need a set of values that guide your decisions and actions. </a:t>
            </a:r>
          </a:p>
          <a:p>
            <a:endParaRPr lang="en-US" dirty="0"/>
          </a:p>
        </p:txBody>
      </p:sp>
    </p:spTree>
    <p:extLst>
      <p:ext uri="{BB962C8B-B14F-4D97-AF65-F5344CB8AC3E}">
        <p14:creationId xmlns:p14="http://schemas.microsoft.com/office/powerpoint/2010/main" val="1483554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2514600"/>
            <a:ext cx="8458200" cy="4059936"/>
          </a:xfrm>
        </p:spPr>
        <p:txBody>
          <a:bodyPr>
            <a:normAutofit lnSpcReduction="10000"/>
          </a:bodyPr>
          <a:lstStyle/>
          <a:p>
            <a:pPr lvl="0">
              <a:buClr>
                <a:srgbClr val="A04DA3"/>
              </a:buClr>
            </a:pPr>
            <a:r>
              <a:rPr lang="en-US" dirty="0">
                <a:solidFill>
                  <a:prstClr val="black"/>
                </a:solidFill>
              </a:rPr>
              <a:t>To discover who you are and what you care about, you need to spend some time on the inner work of a leader- in reflection on finding your voice. And keep in mind that it’s not just your values that matter. What is true for you is true for others: they too must find a fit with who they are and what they value. Credible leaders listen, not just to their own aspirations, but also to the needs and desires of others. Leadership is a relationship, and relationships are built on mutual understanding.</a:t>
            </a:r>
          </a:p>
          <a:p>
            <a:endParaRPr lang="en-US" dirty="0"/>
          </a:p>
        </p:txBody>
      </p:sp>
    </p:spTree>
    <p:extLst>
      <p:ext uri="{BB962C8B-B14F-4D97-AF65-F5344CB8AC3E}">
        <p14:creationId xmlns:p14="http://schemas.microsoft.com/office/powerpoint/2010/main" val="1780217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838200"/>
            <a:ext cx="8229600" cy="1066800"/>
          </a:xfrm>
        </p:spPr>
        <p:txBody>
          <a:bodyPr>
            <a:noAutofit/>
          </a:bodyPr>
          <a:lstStyle/>
          <a:p>
            <a:r>
              <a:rPr lang="en-US" sz="3600" u="sng" dirty="0" smtClean="0">
                <a:solidFill>
                  <a:srgbClr val="FF0000"/>
                </a:solidFill>
              </a:rPr>
              <a:t>Truth Four</a:t>
            </a:r>
            <a:r>
              <a:rPr lang="en-US" sz="3600" dirty="0" smtClean="0">
                <a:solidFill>
                  <a:srgbClr val="FF0000"/>
                </a:solidFill>
              </a:rPr>
              <a:t/>
            </a:r>
            <a:br>
              <a:rPr lang="en-US" sz="3600" dirty="0" smtClean="0">
                <a:solidFill>
                  <a:srgbClr val="FF0000"/>
                </a:solidFill>
              </a:rPr>
            </a:br>
            <a:r>
              <a:rPr lang="en-US" sz="3600" dirty="0" smtClean="0">
                <a:solidFill>
                  <a:srgbClr val="FF0000"/>
                </a:solidFill>
              </a:rPr>
              <a:t>Focusing On The Future Sets Leaders Apart</a:t>
            </a:r>
            <a:endParaRPr lang="en-US" sz="3600"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The fourth truth is that </a:t>
            </a:r>
            <a:r>
              <a:rPr lang="en-US" b="1" dirty="0" smtClean="0"/>
              <a:t>Focusing on the Future Sets Leaders Apart</a:t>
            </a:r>
            <a:r>
              <a:rPr lang="en-US" dirty="0" smtClean="0"/>
              <a:t>. The capacity to imagine and articulate exciting future possibilities is a defining competence of leaders. You have to take the long-term perspective. Gain insight from reviewing your past and develop outsight by looking around.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A04DA3"/>
              </a:buClr>
            </a:pPr>
            <a:r>
              <a:rPr lang="en-US" b="1" dirty="0">
                <a:solidFill>
                  <a:prstClr val="black"/>
                </a:solidFill>
              </a:rPr>
              <a:t>The Truth Is That Focusing On the Future Sets Leaders Apart</a:t>
            </a:r>
            <a:r>
              <a:rPr lang="en-US" dirty="0">
                <a:solidFill>
                  <a:prstClr val="black"/>
                </a:solidFill>
              </a:rPr>
              <a:t>. Your constituents expect you to know where you’re going and to have a sense of direction. You have to be forward-looking; it’s the quality that most differentiates leaders from individual contributors. Getting yourself and others focused on the exciting possibilities that the future holds is your special role on the team.</a:t>
            </a:r>
          </a:p>
          <a:p>
            <a:endParaRPr lang="en-US" dirty="0"/>
          </a:p>
        </p:txBody>
      </p:sp>
    </p:spTree>
    <p:extLst>
      <p:ext uri="{BB962C8B-B14F-4D97-AF65-F5344CB8AC3E}">
        <p14:creationId xmlns:p14="http://schemas.microsoft.com/office/powerpoint/2010/main" val="17444787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066800"/>
          </a:xfrm>
        </p:spPr>
        <p:txBody>
          <a:bodyPr/>
          <a:lstStyle/>
          <a:p>
            <a:endParaRPr lang="en-US"/>
          </a:p>
        </p:txBody>
      </p:sp>
      <p:sp>
        <p:nvSpPr>
          <p:cNvPr id="3" name="Content Placeholder 2"/>
          <p:cNvSpPr>
            <a:spLocks noGrp="1"/>
          </p:cNvSpPr>
          <p:nvPr>
            <p:ph idx="1"/>
          </p:nvPr>
        </p:nvSpPr>
        <p:spPr>
          <a:xfrm>
            <a:off x="304800" y="1752600"/>
            <a:ext cx="8382000" cy="4821936"/>
          </a:xfrm>
        </p:spPr>
        <p:txBody>
          <a:bodyPr>
            <a:noAutofit/>
          </a:bodyPr>
          <a:lstStyle/>
          <a:p>
            <a:pPr lvl="0">
              <a:buClr>
                <a:srgbClr val="A04DA3"/>
              </a:buClr>
            </a:pPr>
            <a:r>
              <a:rPr lang="en-US" dirty="0">
                <a:solidFill>
                  <a:prstClr val="black"/>
                </a:solidFill>
              </a:rPr>
              <a:t>Developing the capacity to envision the future requires you to spend more time </a:t>
            </a:r>
            <a:r>
              <a:rPr lang="en-US" i="1" dirty="0">
                <a:solidFill>
                  <a:prstClr val="black"/>
                </a:solidFill>
              </a:rPr>
              <a:t>in</a:t>
            </a:r>
            <a:r>
              <a:rPr lang="en-US" dirty="0">
                <a:solidFill>
                  <a:prstClr val="black"/>
                </a:solidFill>
              </a:rPr>
              <a:t> the future-meaning more time reflecting on the future, more time reading about the future, and more time talking to others about the future. It’s not an easy assignment, but it is an absolutely necessary one. It also requires you to reflect back on your past to discover the themes that really engage you and excite you. And it means thinking about the kind of legacy you want to leave and the contributions you want to make.</a:t>
            </a:r>
          </a:p>
        </p:txBody>
      </p:sp>
    </p:spTree>
    <p:extLst>
      <p:ext uri="{BB962C8B-B14F-4D97-AF65-F5344CB8AC3E}">
        <p14:creationId xmlns:p14="http://schemas.microsoft.com/office/powerpoint/2010/main" val="2614285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600200"/>
          </a:xfrm>
        </p:spPr>
        <p:txBody>
          <a:bodyPr/>
          <a:lstStyle/>
          <a:p>
            <a:endParaRPr lang="en-US" dirty="0"/>
          </a:p>
        </p:txBody>
      </p:sp>
      <p:sp>
        <p:nvSpPr>
          <p:cNvPr id="3" name="Content Placeholder 2"/>
          <p:cNvSpPr>
            <a:spLocks noGrp="1"/>
          </p:cNvSpPr>
          <p:nvPr>
            <p:ph idx="1"/>
          </p:nvPr>
        </p:nvSpPr>
        <p:spPr>
          <a:xfrm>
            <a:off x="381000" y="2438400"/>
            <a:ext cx="8305800" cy="4136136"/>
          </a:xfrm>
        </p:spPr>
        <p:txBody>
          <a:bodyPr>
            <a:normAutofit/>
          </a:bodyPr>
          <a:lstStyle/>
          <a:p>
            <a:r>
              <a:rPr lang="en-US" dirty="0" smtClean="0"/>
              <a:t>None of this can be done by a pessimist. You must remain optimistic and helpful about what is yet to come. You must truly believe that the future will be brighter and be confident that we’ll all get there together. A positive difference can only be made by a positive leader</a:t>
            </a:r>
            <a:r>
              <a:rPr lang="en-US" sz="2000" dirty="0" smtClean="0"/>
              <a:t>.</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solidFill>
                  <a:srgbClr val="FF0000"/>
                </a:solidFill>
              </a:rPr>
              <a:t>Truth Five</a:t>
            </a:r>
            <a:r>
              <a:rPr lang="en-US" dirty="0" smtClean="0">
                <a:solidFill>
                  <a:srgbClr val="FF0000"/>
                </a:solidFill>
              </a:rPr>
              <a:t/>
            </a:r>
            <a:br>
              <a:rPr lang="en-US" dirty="0" smtClean="0">
                <a:solidFill>
                  <a:srgbClr val="FF0000"/>
                </a:solidFill>
              </a:rPr>
            </a:br>
            <a:r>
              <a:rPr lang="en-US" dirty="0" smtClean="0">
                <a:solidFill>
                  <a:srgbClr val="FF0000"/>
                </a:solidFill>
              </a:rPr>
              <a:t>You Can’t Do It Alone</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u="sng" dirty="0" smtClean="0"/>
              <a:t>You Can’t Do It Alone </a:t>
            </a:r>
            <a:r>
              <a:rPr lang="en-US" dirty="0" smtClean="0"/>
              <a:t>is the fifth truth. No leader ever got anything extraordinary done without the talent and support of others. Leadership is a team sport, and you need to engage others in the cause. What strengthens and sustains the relationship between leader and constituent is that leaders are obsessed with what is best for others, not what is best for themselves.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endParaRPr lang="en-US" dirty="0"/>
          </a:p>
        </p:txBody>
      </p:sp>
      <p:sp>
        <p:nvSpPr>
          <p:cNvPr id="3" name="Content Placeholder 2"/>
          <p:cNvSpPr>
            <a:spLocks noGrp="1"/>
          </p:cNvSpPr>
          <p:nvPr>
            <p:ph idx="1"/>
          </p:nvPr>
        </p:nvSpPr>
        <p:spPr>
          <a:xfrm>
            <a:off x="304800" y="1219200"/>
            <a:ext cx="8382000" cy="5355336"/>
          </a:xfrm>
        </p:spPr>
        <p:txBody>
          <a:bodyPr>
            <a:noAutofit/>
          </a:bodyPr>
          <a:lstStyle/>
          <a:p>
            <a:r>
              <a:rPr lang="en-US" b="1" dirty="0">
                <a:solidFill>
                  <a:prstClr val="black"/>
                </a:solidFill>
              </a:rPr>
              <a:t>The Truth Is That You Can’t Do It Alone</a:t>
            </a:r>
            <a:r>
              <a:rPr lang="en-US" dirty="0">
                <a:solidFill>
                  <a:prstClr val="black"/>
                </a:solidFill>
              </a:rPr>
              <a:t>. Leaders alone don’t make anything great. Leadership is shared responsibility. You need others, and they need you&gt; You’re all in this together. To build and sustain that sense of oneness, exemplary leaders are sensitive to the needs of others. They ask questions. They listen. They provide support. They develop skills. They ask for help. They align people in a common cause. They make people feel like anything is possible. They connect people to their need to be in charge of their own lives. They enable others to be even better than they already are.</a:t>
            </a:r>
            <a:endParaRPr lang="en-US" dirty="0"/>
          </a:p>
        </p:txBody>
      </p:sp>
    </p:spTree>
    <p:extLst>
      <p:ext uri="{BB962C8B-B14F-4D97-AF65-F5344CB8AC3E}">
        <p14:creationId xmlns:p14="http://schemas.microsoft.com/office/powerpoint/2010/main" val="75899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u="sng" dirty="0">
                <a:solidFill>
                  <a:srgbClr val="C00000"/>
                </a:solidFill>
              </a:rPr>
              <a:t>Truth Six</a:t>
            </a:r>
            <a:r>
              <a:rPr lang="en-US" sz="3600" dirty="0">
                <a:solidFill>
                  <a:srgbClr val="C00000"/>
                </a:solidFill>
              </a:rPr>
              <a:t/>
            </a:r>
            <a:br>
              <a:rPr lang="en-US" sz="3600" dirty="0">
                <a:solidFill>
                  <a:srgbClr val="C00000"/>
                </a:solidFill>
              </a:rPr>
            </a:br>
            <a:r>
              <a:rPr lang="en-US" sz="3600" dirty="0">
                <a:solidFill>
                  <a:srgbClr val="C00000"/>
                </a:solidFill>
              </a:rPr>
              <a:t>Trust Rules</a:t>
            </a:r>
            <a:endParaRPr lang="en-US" dirty="0">
              <a:solidFill>
                <a:srgbClr val="C00000"/>
              </a:solidFill>
            </a:endParaRPr>
          </a:p>
        </p:txBody>
      </p:sp>
      <p:sp>
        <p:nvSpPr>
          <p:cNvPr id="3" name="Content Placeholder 2"/>
          <p:cNvSpPr>
            <a:spLocks noGrp="1"/>
          </p:cNvSpPr>
          <p:nvPr>
            <p:ph idx="1"/>
          </p:nvPr>
        </p:nvSpPr>
        <p:spPr/>
        <p:txBody>
          <a:bodyPr>
            <a:normAutofit/>
          </a:bodyPr>
          <a:lstStyle/>
          <a:p>
            <a:pPr lvl="0">
              <a:buClr>
                <a:srgbClr val="A04DA3"/>
              </a:buClr>
            </a:pPr>
            <a:r>
              <a:rPr lang="en-US" dirty="0">
                <a:solidFill>
                  <a:prstClr val="black"/>
                </a:solidFill>
              </a:rPr>
              <a:t>In a 2009 international study, the majority of people said they would trust a stranger more than they trust their boss</a:t>
            </a:r>
            <a:r>
              <a:rPr lang="en-US" dirty="0">
                <a:solidFill>
                  <a:prstClr val="black"/>
                </a:solidFill>
                <a:sym typeface="Wingdings" pitchFamily="2" charset="2"/>
              </a:rPr>
              <a:t> (HBR).</a:t>
            </a:r>
          </a:p>
          <a:p>
            <a:pPr lvl="1">
              <a:buClr>
                <a:srgbClr val="438086"/>
              </a:buClr>
            </a:pPr>
            <a:r>
              <a:rPr lang="en-US" sz="2800" dirty="0">
                <a:solidFill>
                  <a:srgbClr val="438086"/>
                </a:solidFill>
                <a:sym typeface="Wingdings" pitchFamily="2" charset="2"/>
              </a:rPr>
              <a:t>	</a:t>
            </a:r>
            <a:r>
              <a:rPr lang="en-US" sz="2800" dirty="0">
                <a:solidFill>
                  <a:srgbClr val="002060"/>
                </a:solidFill>
                <a:sym typeface="Wingdings" pitchFamily="2" charset="2"/>
              </a:rPr>
              <a:t>Think about what this finding means if you’re a leader/manager. It means that there’s a good chance that the people you lead are less likely to trust you than to trust someone they simply walked by on the way to work.</a:t>
            </a:r>
          </a:p>
        </p:txBody>
      </p:sp>
    </p:spTree>
    <p:extLst>
      <p:ext uri="{BB962C8B-B14F-4D97-AF65-F5344CB8AC3E}">
        <p14:creationId xmlns:p14="http://schemas.microsoft.com/office/powerpoint/2010/main" val="1875051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r>
              <a:rPr lang="en-US" b="1" dirty="0" smtClean="0">
                <a:sym typeface="Wingdings" pitchFamily="2" charset="2"/>
              </a:rPr>
              <a:t>Trust Rules </a:t>
            </a:r>
            <a:r>
              <a:rPr lang="en-US" dirty="0" smtClean="0">
                <a:sym typeface="Wingdings" pitchFamily="2" charset="2"/>
              </a:rPr>
              <a:t>is the sixth truth. If you can’t do it alone and have to rely on others, what’s needed to make that happen? Trust. Trust is the social glue that holds individuals and groups together. And the level of trust others have in you will determine the amount of influence you have. You have to earn you constituents’ trust before they’ll by willing to trust you. That means you have to give trust before you can get trust.</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idx="4294967295"/>
          </p:nvPr>
        </p:nvSpPr>
        <p:spPr>
          <a:xfrm>
            <a:off x="685800" y="2401888"/>
            <a:ext cx="8458200" cy="1470025"/>
          </a:xfrm>
        </p:spPr>
        <p:txBody>
          <a:bodyPr>
            <a:normAutofit fontScale="90000"/>
          </a:bodyPr>
          <a:lstStyle/>
          <a:p>
            <a:r>
              <a:rPr lang="en-US" dirty="0" smtClean="0"/>
              <a:t>Reference: The Truth About Leadership, 2010</a:t>
            </a:r>
            <a:br>
              <a:rPr lang="en-US" dirty="0" smtClean="0"/>
            </a:br>
            <a:r>
              <a:rPr lang="en-US" dirty="0" smtClean="0"/>
              <a:t>James M. </a:t>
            </a:r>
            <a:r>
              <a:rPr lang="en-US" dirty="0" err="1" smtClean="0"/>
              <a:t>Kouzes</a:t>
            </a:r>
            <a:r>
              <a:rPr lang="en-US" dirty="0" smtClean="0"/>
              <a:t/>
            </a:r>
            <a:br>
              <a:rPr lang="en-US" dirty="0" smtClean="0"/>
            </a:br>
            <a:r>
              <a:rPr lang="en-US" dirty="0" smtClean="0"/>
              <a:t>Barry Z. Posner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endParaRPr lang="en-US"/>
          </a:p>
        </p:txBody>
      </p:sp>
      <p:sp>
        <p:nvSpPr>
          <p:cNvPr id="3" name="Content Placeholder 2"/>
          <p:cNvSpPr>
            <a:spLocks noGrp="1"/>
          </p:cNvSpPr>
          <p:nvPr>
            <p:ph idx="1"/>
          </p:nvPr>
        </p:nvSpPr>
        <p:spPr>
          <a:xfrm>
            <a:off x="381000" y="1828800"/>
            <a:ext cx="8305800" cy="4745736"/>
          </a:xfrm>
        </p:spPr>
        <p:txBody>
          <a:bodyPr>
            <a:noAutofit/>
          </a:bodyPr>
          <a:lstStyle/>
          <a:p>
            <a:r>
              <a:rPr lang="en-US" b="1" dirty="0">
                <a:solidFill>
                  <a:prstClr val="black"/>
                </a:solidFill>
              </a:rPr>
              <a:t>The Truth Is That Trust Rules</a:t>
            </a:r>
            <a:r>
              <a:rPr lang="en-US" dirty="0">
                <a:solidFill>
                  <a:prstClr val="black"/>
                </a:solidFill>
              </a:rPr>
              <a:t>. Getting people to work together begins with building mutual trust. Before asking for trust from others, you must demonstrate your own trust in them. That means taking the risk of disclosing what you stand for, value, want, hope for, and are willing and unwilling to do. You also have to be predictable and consistent in your actions; forthright, candid, and clear in your communication; and serious about your promises.</a:t>
            </a:r>
            <a:endParaRPr lang="en-US" dirty="0"/>
          </a:p>
        </p:txBody>
      </p:sp>
    </p:spTree>
    <p:extLst>
      <p:ext uri="{BB962C8B-B14F-4D97-AF65-F5344CB8AC3E}">
        <p14:creationId xmlns:p14="http://schemas.microsoft.com/office/powerpoint/2010/main" val="289103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And, as we’ve learned so many times, leaders are far better served when they’re forthcoming with information. There’s nothing more destructive to trust than deceit, and nothing more constructive than candor.</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u="sng" dirty="0">
                <a:solidFill>
                  <a:srgbClr val="C00000"/>
                </a:solidFill>
              </a:rPr>
              <a:t>Truth Seven</a:t>
            </a:r>
            <a:r>
              <a:rPr lang="en-US" sz="3600" dirty="0">
                <a:solidFill>
                  <a:srgbClr val="C00000"/>
                </a:solidFill>
              </a:rPr>
              <a:t/>
            </a:r>
            <a:br>
              <a:rPr lang="en-US" sz="3600" dirty="0">
                <a:solidFill>
                  <a:srgbClr val="C00000"/>
                </a:solidFill>
              </a:rPr>
            </a:br>
            <a:r>
              <a:rPr lang="en-US" sz="3600" dirty="0">
                <a:solidFill>
                  <a:srgbClr val="C00000"/>
                </a:solidFill>
              </a:rPr>
              <a:t>Challenge Is the Crucible For Greatness</a:t>
            </a:r>
            <a:endParaRPr lang="en-US" dirty="0">
              <a:solidFill>
                <a:srgbClr val="C00000"/>
              </a:solidFill>
            </a:endParaRPr>
          </a:p>
        </p:txBody>
      </p:sp>
      <p:sp>
        <p:nvSpPr>
          <p:cNvPr id="3" name="Content Placeholder 2"/>
          <p:cNvSpPr>
            <a:spLocks noGrp="1"/>
          </p:cNvSpPr>
          <p:nvPr>
            <p:ph idx="1"/>
          </p:nvPr>
        </p:nvSpPr>
        <p:spPr/>
        <p:txBody>
          <a:bodyPr>
            <a:normAutofit lnSpcReduction="10000"/>
          </a:bodyPr>
          <a:lstStyle/>
          <a:p>
            <a:pPr lvl="0">
              <a:buClr>
                <a:srgbClr val="A04DA3"/>
              </a:buClr>
            </a:pPr>
            <a:r>
              <a:rPr lang="en-US" dirty="0">
                <a:solidFill>
                  <a:prstClr val="black"/>
                </a:solidFill>
              </a:rPr>
              <a:t>The seventh truth is that </a:t>
            </a:r>
            <a:r>
              <a:rPr lang="en-US" b="1" dirty="0">
                <a:solidFill>
                  <a:prstClr val="black"/>
                </a:solidFill>
              </a:rPr>
              <a:t>Challenge Is the Crucible for Greatness</a:t>
            </a:r>
            <a:r>
              <a:rPr lang="en-US" dirty="0">
                <a:solidFill>
                  <a:prstClr val="black"/>
                </a:solidFill>
              </a:rPr>
              <a:t>. Exemplary leaders-the kind of leaders people want to follow- are associated with changing the status quo. Great achievements don’t happen when you keep things the same. Change invariably involves challenge, and challenge tests you. It introduces you to yourself. It brings you face-to-face with your level of commitment, your grittiness, and your values. It reveals your mindset about change.</a:t>
            </a:r>
          </a:p>
          <a:p>
            <a:endParaRPr lang="en-US" dirty="0"/>
          </a:p>
        </p:txBody>
      </p:sp>
    </p:spTree>
    <p:extLst>
      <p:ext uri="{BB962C8B-B14F-4D97-AF65-F5344CB8AC3E}">
        <p14:creationId xmlns:p14="http://schemas.microsoft.com/office/powerpoint/2010/main" val="3578637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382000" cy="45719"/>
          </a:xfrm>
        </p:spPr>
        <p:txBody>
          <a:bodyPr>
            <a:normAutofit fontScale="90000"/>
          </a:bodyPr>
          <a:lstStyle/>
          <a:p>
            <a:endParaRPr lang="en-US" dirty="0"/>
          </a:p>
        </p:txBody>
      </p:sp>
      <p:sp>
        <p:nvSpPr>
          <p:cNvPr id="3" name="Content Placeholder 2"/>
          <p:cNvSpPr>
            <a:spLocks noGrp="1"/>
          </p:cNvSpPr>
          <p:nvPr>
            <p:ph idx="1"/>
          </p:nvPr>
        </p:nvSpPr>
        <p:spPr>
          <a:xfrm>
            <a:off x="304800" y="685800"/>
            <a:ext cx="8382000" cy="5888736"/>
          </a:xfrm>
        </p:spPr>
        <p:txBody>
          <a:bodyPr>
            <a:noAutofit/>
          </a:bodyPr>
          <a:lstStyle/>
          <a:p>
            <a:r>
              <a:rPr lang="en-US" b="1" dirty="0" smtClean="0"/>
              <a:t>The Truth is That Challenge Is the Crucible for Greatness</a:t>
            </a:r>
            <a:r>
              <a:rPr lang="en-US" dirty="0" smtClean="0"/>
              <a:t>. All significant and meaningful accomplishments involve adversity, difficulty, change, and challenge. No one ever got anything extraordinary done by keeping things the same. Risk, uncertainty, and hardships test us. Initiative and grit are imperatives in times of uncertainty. You have to embrace the challenge, control what you can, and take charge of change to be successful in these turbulent times. To deal with setbacks and to bounce back from mistakes, you need grit. You also need to find ways to learn from failure, knowing that it’s one of the best teachers you can have.</a:t>
            </a:r>
          </a:p>
          <a:p>
            <a:endParaRPr lang="en-US" sz="24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buClr>
                <a:srgbClr val="A04DA3"/>
              </a:buClr>
            </a:pPr>
            <a:r>
              <a:rPr lang="en-US" dirty="0" smtClean="0">
                <a:solidFill>
                  <a:prstClr val="black"/>
                </a:solidFill>
              </a:rPr>
              <a:t>Side Note: </a:t>
            </a:r>
          </a:p>
          <a:p>
            <a:pPr marL="109728" lvl="0" indent="0">
              <a:buClr>
                <a:srgbClr val="A04DA3"/>
              </a:buClr>
              <a:buNone/>
            </a:pPr>
            <a:endParaRPr lang="en-US" dirty="0">
              <a:solidFill>
                <a:prstClr val="black"/>
              </a:solidFill>
            </a:endParaRPr>
          </a:p>
          <a:p>
            <a:pPr marL="109728" lvl="0" indent="0">
              <a:buClr>
                <a:srgbClr val="A04DA3"/>
              </a:buClr>
              <a:buNone/>
            </a:pPr>
            <a:r>
              <a:rPr lang="en-US" dirty="0" smtClean="0">
                <a:solidFill>
                  <a:prstClr val="black"/>
                </a:solidFill>
              </a:rPr>
              <a:t>John </a:t>
            </a:r>
            <a:r>
              <a:rPr lang="en-US" dirty="0" err="1">
                <a:solidFill>
                  <a:prstClr val="black"/>
                </a:solidFill>
              </a:rPr>
              <a:t>Kotter</a:t>
            </a:r>
            <a:r>
              <a:rPr lang="en-US" dirty="0">
                <a:solidFill>
                  <a:prstClr val="black"/>
                </a:solidFill>
              </a:rPr>
              <a:t> notes that: “Most often, leadership </a:t>
            </a:r>
            <a:r>
              <a:rPr lang="en-US" dirty="0" smtClean="0">
                <a:solidFill>
                  <a:prstClr val="black"/>
                </a:solidFill>
              </a:rPr>
              <a:t>is</a:t>
            </a:r>
          </a:p>
          <a:p>
            <a:pPr marL="109728" lvl="0" indent="0">
              <a:buClr>
                <a:srgbClr val="A04DA3"/>
              </a:buClr>
              <a:buNone/>
            </a:pPr>
            <a:r>
              <a:rPr lang="en-US" dirty="0" smtClean="0">
                <a:solidFill>
                  <a:prstClr val="black"/>
                </a:solidFill>
              </a:rPr>
              <a:t> </a:t>
            </a:r>
            <a:r>
              <a:rPr lang="en-US" dirty="0">
                <a:solidFill>
                  <a:prstClr val="black"/>
                </a:solidFill>
              </a:rPr>
              <a:t>born on a bed of pain.”</a:t>
            </a:r>
          </a:p>
          <a:p>
            <a:endParaRPr lang="en-US" dirty="0"/>
          </a:p>
        </p:txBody>
      </p:sp>
    </p:spTree>
    <p:extLst>
      <p:ext uri="{BB962C8B-B14F-4D97-AF65-F5344CB8AC3E}">
        <p14:creationId xmlns:p14="http://schemas.microsoft.com/office/powerpoint/2010/main" val="3148475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066800"/>
          </a:xfrm>
        </p:spPr>
        <p:txBody>
          <a:bodyPr>
            <a:noAutofit/>
          </a:bodyPr>
          <a:lstStyle/>
          <a:p>
            <a:r>
              <a:rPr lang="en-US" sz="3200" u="sng" dirty="0" smtClean="0">
                <a:solidFill>
                  <a:srgbClr val="C00000"/>
                </a:solidFill>
              </a:rPr>
              <a:t>Truth Eight</a:t>
            </a:r>
            <a:r>
              <a:rPr lang="en-US" sz="3200" dirty="0" smtClean="0">
                <a:solidFill>
                  <a:srgbClr val="C00000"/>
                </a:solidFill>
              </a:rPr>
              <a:t/>
            </a:r>
            <a:br>
              <a:rPr lang="en-US" sz="3200" dirty="0" smtClean="0">
                <a:solidFill>
                  <a:srgbClr val="C00000"/>
                </a:solidFill>
              </a:rPr>
            </a:br>
            <a:r>
              <a:rPr lang="en-US" sz="3200" dirty="0" smtClean="0">
                <a:solidFill>
                  <a:srgbClr val="C00000"/>
                </a:solidFill>
              </a:rPr>
              <a:t>You Either Lead By Example Or You Don’t Lead At All</a:t>
            </a:r>
            <a:endParaRPr lang="en-US" sz="3200" dirty="0">
              <a:solidFill>
                <a:srgbClr val="C00000"/>
              </a:solidFill>
            </a:endParaRPr>
          </a:p>
        </p:txBody>
      </p:sp>
      <p:sp>
        <p:nvSpPr>
          <p:cNvPr id="3" name="Content Placeholder 2"/>
          <p:cNvSpPr>
            <a:spLocks noGrp="1"/>
          </p:cNvSpPr>
          <p:nvPr>
            <p:ph idx="1"/>
          </p:nvPr>
        </p:nvSpPr>
        <p:spPr>
          <a:xfrm>
            <a:off x="304800" y="1981200"/>
            <a:ext cx="8382000" cy="4593336"/>
          </a:xfrm>
        </p:spPr>
        <p:txBody>
          <a:bodyPr>
            <a:noAutofit/>
          </a:bodyPr>
          <a:lstStyle/>
          <a:p>
            <a:r>
              <a:rPr lang="en-US" dirty="0" smtClean="0"/>
              <a:t>Jazz virtuoso Dizzy Gillespie once said, “That trumpet is lying in the case every day, waiting for me.” In the same sense, leadership is waiting for you every day. It’s waiting for you to take action. It’s waiting for you to show others that you mean what you say. It’s waiting for you to demonstrate that you know how to get people moving. In the final analysis, leadership is about playing that instrument called “you.” But when you perform, you have to make sure that you play in tune. Your audience won’t applaud dissonant notes.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buClr>
                <a:srgbClr val="A04DA3"/>
              </a:buClr>
            </a:pPr>
            <a:r>
              <a:rPr lang="en-US" dirty="0">
                <a:solidFill>
                  <a:prstClr val="black"/>
                </a:solidFill>
              </a:rPr>
              <a:t>Truth number eight reminds you that </a:t>
            </a:r>
            <a:r>
              <a:rPr lang="en-US" b="1" dirty="0">
                <a:solidFill>
                  <a:prstClr val="black"/>
                </a:solidFill>
              </a:rPr>
              <a:t>You Either Lead by Example or You Don’t Lead at All</a:t>
            </a:r>
            <a:r>
              <a:rPr lang="en-US" dirty="0">
                <a:solidFill>
                  <a:prstClr val="black"/>
                </a:solidFill>
              </a:rPr>
              <a:t>. Leaders have to keep their promises and become role models for the values and actions they espouse. You have to go first as a leader. You can’t ask others to do something you aren’t willing to do yourself. Moreover, you have to be willing to admit mistakes and be able to learn from them.</a:t>
            </a:r>
          </a:p>
          <a:p>
            <a:endParaRPr lang="en-US" dirty="0"/>
          </a:p>
        </p:txBody>
      </p:sp>
    </p:spTree>
    <p:extLst>
      <p:ext uri="{BB962C8B-B14F-4D97-AF65-F5344CB8AC3E}">
        <p14:creationId xmlns:p14="http://schemas.microsoft.com/office/powerpoint/2010/main" val="2631831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305800" cy="457200"/>
          </a:xfrm>
        </p:spPr>
        <p:txBody>
          <a:bodyPr>
            <a:normAutofit fontScale="90000"/>
          </a:bodyPr>
          <a:lstStyle/>
          <a:p>
            <a:endParaRPr lang="en-US" dirty="0"/>
          </a:p>
        </p:txBody>
      </p:sp>
      <p:sp>
        <p:nvSpPr>
          <p:cNvPr id="3" name="Content Placeholder 2"/>
          <p:cNvSpPr>
            <a:spLocks noGrp="1"/>
          </p:cNvSpPr>
          <p:nvPr>
            <p:ph idx="1"/>
          </p:nvPr>
        </p:nvSpPr>
        <p:spPr>
          <a:xfrm>
            <a:off x="304800" y="1066800"/>
            <a:ext cx="8382000" cy="5507736"/>
          </a:xfrm>
        </p:spPr>
        <p:txBody>
          <a:bodyPr>
            <a:normAutofit lnSpcReduction="10000"/>
          </a:bodyPr>
          <a:lstStyle/>
          <a:p>
            <a:r>
              <a:rPr lang="en-US" b="1" dirty="0" smtClean="0"/>
              <a:t>The Truth Is That You Either Lead by Example or You Don’t Lead at All. </a:t>
            </a:r>
            <a:r>
              <a:rPr lang="en-US" dirty="0" smtClean="0"/>
              <a:t>Seeing is believing, and your constituents have to see you living out the standards you’ve set and the values you profess. You need to go first in setting the example for others. That’s what it takes to get others to follow your lead. A big part of leading by example is keeping your promises. Your word is only as good as your actions. You have to realize that others look to you and your actions in order to determine for themselves how serious you are about what you say, as well as understand what it will mean for them to be “walking the talk.”</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buClr>
                <a:srgbClr val="A04DA3"/>
              </a:buClr>
            </a:pPr>
            <a:r>
              <a:rPr lang="en-US" dirty="0">
                <a:solidFill>
                  <a:prstClr val="black"/>
                </a:solidFill>
              </a:rPr>
              <a:t>Your statements and actions are visible reminders to others about what is or is not important. And when you make a mistake, admit it. Admitting your mistakes and shortcomings goes a long way toward building up people’s confidence in your integrity. It gives them one more important reason to put their trust in you.</a:t>
            </a:r>
          </a:p>
          <a:p>
            <a:endParaRPr lang="en-US" dirty="0"/>
          </a:p>
        </p:txBody>
      </p:sp>
    </p:spTree>
    <p:extLst>
      <p:ext uri="{BB962C8B-B14F-4D97-AF65-F5344CB8AC3E}">
        <p14:creationId xmlns:p14="http://schemas.microsoft.com/office/powerpoint/2010/main" val="3232753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676400"/>
          </a:xfrm>
        </p:spPr>
        <p:txBody>
          <a:bodyPr>
            <a:noAutofit/>
          </a:bodyPr>
          <a:lstStyle/>
          <a:p>
            <a:r>
              <a:rPr lang="en-US" sz="3600" u="sng" dirty="0" smtClean="0">
                <a:solidFill>
                  <a:srgbClr val="FF0000"/>
                </a:solidFill>
              </a:rPr>
              <a:t>Truth Nine</a:t>
            </a:r>
            <a:r>
              <a:rPr lang="en-US" sz="3600" dirty="0" smtClean="0">
                <a:solidFill>
                  <a:srgbClr val="FF0000"/>
                </a:solidFill>
              </a:rPr>
              <a:t/>
            </a:r>
            <a:br>
              <a:rPr lang="en-US" sz="3600" dirty="0" smtClean="0">
                <a:solidFill>
                  <a:srgbClr val="FF0000"/>
                </a:solidFill>
              </a:rPr>
            </a:br>
            <a:r>
              <a:rPr lang="en-US" sz="3600" dirty="0" smtClean="0">
                <a:solidFill>
                  <a:srgbClr val="FF0000"/>
                </a:solidFill>
              </a:rPr>
              <a:t>The Best Leaders Are Best Learners</a:t>
            </a:r>
            <a:endParaRPr lang="en-US" sz="3600" dirty="0">
              <a:solidFill>
                <a:srgbClr val="FF0000"/>
              </a:solidFill>
            </a:endParaRPr>
          </a:p>
        </p:txBody>
      </p:sp>
      <p:sp>
        <p:nvSpPr>
          <p:cNvPr id="3" name="Content Placeholder 2"/>
          <p:cNvSpPr>
            <a:spLocks noGrp="1"/>
          </p:cNvSpPr>
          <p:nvPr>
            <p:ph idx="1"/>
          </p:nvPr>
        </p:nvSpPr>
        <p:spPr>
          <a:xfrm>
            <a:off x="381000" y="1524000"/>
            <a:ext cx="8305800" cy="5050536"/>
          </a:xfrm>
        </p:spPr>
        <p:txBody>
          <a:bodyPr>
            <a:noAutofit/>
          </a:bodyPr>
          <a:lstStyle/>
          <a:p>
            <a:r>
              <a:rPr lang="en-US" dirty="0" smtClean="0"/>
              <a:t>The potential to lead exists in you. If you apply your head, your heart, and your courage, you can learn to lead. Truth number nine is that </a:t>
            </a:r>
            <a:r>
              <a:rPr lang="en-US" b="1" dirty="0" smtClean="0"/>
              <a:t>The Best Leaders Are the Best Learners</a:t>
            </a:r>
            <a:r>
              <a:rPr lang="en-US" dirty="0" smtClean="0"/>
              <a:t>. You have to believe that you(and others) can learn to lead, and that you can become a better leader tomorrow than you are today. Leaders are constant improvement fanatics, and learning is the master skill of leadership. Learning, however, takes time and attention, practice and feedback, along with good coaching. It also takes willingness on your part to ask for support.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05800" cy="1600200"/>
          </a:xfrm>
        </p:spPr>
        <p:txBody>
          <a:bodyPr/>
          <a:lstStyle/>
          <a:p>
            <a:r>
              <a:rPr lang="en-US" dirty="0" smtClean="0"/>
              <a:t>10 “Truths” About Leadership</a:t>
            </a:r>
            <a:br>
              <a:rPr lang="en-US" dirty="0" smtClean="0"/>
            </a:br>
            <a:endParaRPr lang="en-US" dirty="0"/>
          </a:p>
        </p:txBody>
      </p:sp>
      <p:sp>
        <p:nvSpPr>
          <p:cNvPr id="3" name="Content Placeholder 2"/>
          <p:cNvSpPr>
            <a:spLocks noGrp="1"/>
          </p:cNvSpPr>
          <p:nvPr>
            <p:ph idx="1"/>
          </p:nvPr>
        </p:nvSpPr>
        <p:spPr>
          <a:xfrm>
            <a:off x="457200" y="1600200"/>
            <a:ext cx="8305800" cy="5105400"/>
          </a:xfrm>
        </p:spPr>
        <p:txBody>
          <a:bodyPr>
            <a:noAutofit/>
          </a:bodyPr>
          <a:lstStyle/>
          <a:p>
            <a:pPr>
              <a:buNone/>
            </a:pPr>
            <a:r>
              <a:rPr lang="en-US" sz="2300" dirty="0" smtClean="0"/>
              <a:t>Truth 1  You make a difference</a:t>
            </a:r>
          </a:p>
          <a:p>
            <a:pPr>
              <a:buNone/>
            </a:pPr>
            <a:r>
              <a:rPr lang="en-US" sz="2300" dirty="0" smtClean="0"/>
              <a:t>Truth 2  Credibility is the foundation of leadership</a:t>
            </a:r>
          </a:p>
          <a:p>
            <a:pPr>
              <a:buNone/>
            </a:pPr>
            <a:r>
              <a:rPr lang="en-US" sz="2300" dirty="0" smtClean="0"/>
              <a:t>Truth 3  Values drive commitment</a:t>
            </a:r>
          </a:p>
          <a:p>
            <a:pPr>
              <a:buNone/>
            </a:pPr>
            <a:r>
              <a:rPr lang="en-US" sz="2300" dirty="0" smtClean="0"/>
              <a:t>Truth 4  Focusing on the future sets leaders</a:t>
            </a:r>
          </a:p>
          <a:p>
            <a:pPr>
              <a:buNone/>
            </a:pPr>
            <a:r>
              <a:rPr lang="en-US" sz="2300" dirty="0"/>
              <a:t> </a:t>
            </a:r>
            <a:r>
              <a:rPr lang="en-US" sz="2300" dirty="0" smtClean="0"/>
              <a:t>              apart</a:t>
            </a:r>
          </a:p>
          <a:p>
            <a:pPr>
              <a:buNone/>
            </a:pPr>
            <a:r>
              <a:rPr lang="en-US" sz="2300" dirty="0" smtClean="0"/>
              <a:t>Truth 5  You can’t do it alone</a:t>
            </a:r>
          </a:p>
          <a:p>
            <a:pPr>
              <a:buNone/>
            </a:pPr>
            <a:r>
              <a:rPr lang="en-US" sz="2300" dirty="0" smtClean="0"/>
              <a:t>Truth 6  Trust rules</a:t>
            </a:r>
          </a:p>
          <a:p>
            <a:pPr>
              <a:buNone/>
            </a:pPr>
            <a:r>
              <a:rPr lang="en-US" sz="2300" dirty="0" smtClean="0"/>
              <a:t>Truth 7  Challenge is the crucible for greatness</a:t>
            </a:r>
          </a:p>
          <a:p>
            <a:pPr>
              <a:buNone/>
            </a:pPr>
            <a:r>
              <a:rPr lang="en-US" sz="2300" dirty="0" smtClean="0"/>
              <a:t>Truth 8  You either lead by example or you don’t</a:t>
            </a:r>
          </a:p>
          <a:p>
            <a:pPr>
              <a:buNone/>
            </a:pPr>
            <a:r>
              <a:rPr lang="en-US" sz="2300" dirty="0"/>
              <a:t> </a:t>
            </a:r>
            <a:r>
              <a:rPr lang="en-US" sz="2300" dirty="0" smtClean="0"/>
              <a:t>              lead at all</a:t>
            </a:r>
          </a:p>
          <a:p>
            <a:pPr>
              <a:buNone/>
            </a:pPr>
            <a:r>
              <a:rPr lang="en-US" sz="2300" dirty="0" smtClean="0"/>
              <a:t>Truth 9  The best leaders are the best learners</a:t>
            </a:r>
          </a:p>
          <a:p>
            <a:pPr>
              <a:buNone/>
            </a:pPr>
            <a:r>
              <a:rPr lang="en-US" sz="2300" dirty="0" smtClean="0"/>
              <a:t>Truth 10  Leadership is an affair of the heart</a:t>
            </a:r>
            <a:endParaRPr lang="en-US" sz="23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305800" cy="228600"/>
          </a:xfrm>
        </p:spPr>
        <p:txBody>
          <a:bodyPr>
            <a:normAutofit fontScale="90000"/>
          </a:bodyPr>
          <a:lstStyle/>
          <a:p>
            <a:endParaRPr lang="en-US"/>
          </a:p>
        </p:txBody>
      </p:sp>
      <p:sp>
        <p:nvSpPr>
          <p:cNvPr id="3" name="Content Placeholder 2"/>
          <p:cNvSpPr>
            <a:spLocks noGrp="1"/>
          </p:cNvSpPr>
          <p:nvPr>
            <p:ph idx="1"/>
          </p:nvPr>
        </p:nvSpPr>
        <p:spPr>
          <a:xfrm>
            <a:off x="152400" y="838200"/>
            <a:ext cx="8534400" cy="5736336"/>
          </a:xfrm>
        </p:spPr>
        <p:txBody>
          <a:bodyPr>
            <a:normAutofit fontScale="85000" lnSpcReduction="20000"/>
          </a:bodyPr>
          <a:lstStyle/>
          <a:p>
            <a:pPr lvl="0">
              <a:buClr>
                <a:srgbClr val="A04DA3"/>
              </a:buClr>
            </a:pPr>
            <a:r>
              <a:rPr lang="en-US" sz="3300" b="1" dirty="0">
                <a:solidFill>
                  <a:prstClr val="black"/>
                </a:solidFill>
              </a:rPr>
              <a:t>The truth Is That The Best Leaders Are the Best Learners</a:t>
            </a:r>
            <a:r>
              <a:rPr lang="en-US" sz="3300" dirty="0">
                <a:solidFill>
                  <a:prstClr val="black"/>
                </a:solidFill>
              </a:rPr>
              <a:t>. You can develop yourself as a leader, but it takes a continuous personal investment. It takes time, it takes deliberate practice, it requires setting improvement goals, staying open to feedback, working on your strengths and weaknesses, and having the support of others. Moreover, the very best leaders also believe that it’s possible for everyone to learn to lead. By assuming that leadership is learnable, you stay open to opportunities to turn the workplace into a practice field and every experience into a chance to grow. By believing in yourself and your capacity to learn to lead, you make sure you’re prepared to take advantage of the many opportunities that are open to you.</a:t>
            </a:r>
          </a:p>
          <a:p>
            <a:endParaRPr lang="en-US" dirty="0"/>
          </a:p>
        </p:txBody>
      </p:sp>
    </p:spTree>
    <p:extLst>
      <p:ext uri="{BB962C8B-B14F-4D97-AF65-F5344CB8AC3E}">
        <p14:creationId xmlns:p14="http://schemas.microsoft.com/office/powerpoint/2010/main" val="31405900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1066800"/>
          </a:xfrm>
        </p:spPr>
        <p:txBody>
          <a:bodyPr>
            <a:normAutofit fontScale="90000"/>
          </a:bodyPr>
          <a:lstStyle/>
          <a:p>
            <a:r>
              <a:rPr lang="en-US" u="sng" dirty="0" smtClean="0">
                <a:solidFill>
                  <a:srgbClr val="C00000"/>
                </a:solidFill>
              </a:rPr>
              <a:t>Truth Ten</a:t>
            </a:r>
            <a:r>
              <a:rPr lang="en-US" dirty="0" smtClean="0">
                <a:solidFill>
                  <a:srgbClr val="C00000"/>
                </a:solidFill>
              </a:rPr>
              <a:t/>
            </a:r>
            <a:br>
              <a:rPr lang="en-US" dirty="0" smtClean="0">
                <a:solidFill>
                  <a:srgbClr val="C00000"/>
                </a:solidFill>
              </a:rPr>
            </a:br>
            <a:r>
              <a:rPr lang="en-US" dirty="0" smtClean="0">
                <a:solidFill>
                  <a:srgbClr val="C00000"/>
                </a:solidFill>
              </a:rPr>
              <a:t>Leadership is An Affair of The Heart</a:t>
            </a:r>
            <a:endParaRPr lang="en-US" dirty="0">
              <a:solidFill>
                <a:srgbClr val="C00000"/>
              </a:solidFill>
            </a:endParaRPr>
          </a:p>
        </p:txBody>
      </p:sp>
      <p:sp>
        <p:nvSpPr>
          <p:cNvPr id="3" name="Content Placeholder 2"/>
          <p:cNvSpPr>
            <a:spLocks noGrp="1"/>
          </p:cNvSpPr>
          <p:nvPr>
            <p:ph idx="1"/>
          </p:nvPr>
        </p:nvSpPr>
        <p:spPr>
          <a:xfrm>
            <a:off x="381000" y="1676400"/>
            <a:ext cx="8305800" cy="4898136"/>
          </a:xfrm>
        </p:spPr>
        <p:txBody>
          <a:bodyPr>
            <a:normAutofit lnSpcReduction="10000"/>
          </a:bodyPr>
          <a:lstStyle/>
          <a:p>
            <a:r>
              <a:rPr lang="en-US" dirty="0" smtClean="0"/>
              <a:t>When you hear sportscasters talk about athletes who dig deep and make that extra effort that wins the match or the medal, they say, “He had a lot of heart.” When you read news stories about someone who dedicated herself to something challenging, they often report, “It took a lot of heart.” When you hear a story about someone who kept going despite all the odds, you say, “A lot of people would have given up. It took a lot of heart to do what she did.” But you rarely, if ever, hear that said about leaders and managers. Why is that?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382000" cy="1066800"/>
          </a:xfrm>
        </p:spPr>
        <p:txBody>
          <a:bodyPr/>
          <a:lstStyle/>
          <a:p>
            <a:endParaRPr lang="en-US" dirty="0"/>
          </a:p>
        </p:txBody>
      </p:sp>
      <p:sp>
        <p:nvSpPr>
          <p:cNvPr id="3" name="Content Placeholder 2"/>
          <p:cNvSpPr>
            <a:spLocks noGrp="1"/>
          </p:cNvSpPr>
          <p:nvPr>
            <p:ph idx="1"/>
          </p:nvPr>
        </p:nvSpPr>
        <p:spPr>
          <a:xfrm>
            <a:off x="304800" y="1828800"/>
            <a:ext cx="8382000" cy="4745736"/>
          </a:xfrm>
        </p:spPr>
        <p:txBody>
          <a:bodyPr>
            <a:noAutofit/>
          </a:bodyPr>
          <a:lstStyle/>
          <a:p>
            <a:pPr lvl="0">
              <a:buClr>
                <a:srgbClr val="A04DA3"/>
              </a:buClr>
            </a:pPr>
            <a:r>
              <a:rPr lang="en-US" dirty="0">
                <a:solidFill>
                  <a:prstClr val="black"/>
                </a:solidFill>
              </a:rPr>
              <a:t>The tenth truth is that </a:t>
            </a:r>
            <a:r>
              <a:rPr lang="en-US" b="1" dirty="0">
                <a:solidFill>
                  <a:prstClr val="black"/>
                </a:solidFill>
              </a:rPr>
              <a:t>Leadership Is an Affair of the Heart</a:t>
            </a:r>
            <a:r>
              <a:rPr lang="en-US" dirty="0">
                <a:solidFill>
                  <a:prstClr val="black"/>
                </a:solidFill>
              </a:rPr>
              <a:t>. It could also be the first truth. Leaders are “in </a:t>
            </a:r>
            <a:r>
              <a:rPr lang="en-US" dirty="0" err="1">
                <a:solidFill>
                  <a:prstClr val="black"/>
                </a:solidFill>
              </a:rPr>
              <a:t>love”with</a:t>
            </a:r>
            <a:r>
              <a:rPr lang="en-US" dirty="0">
                <a:solidFill>
                  <a:prstClr val="black"/>
                </a:solidFill>
              </a:rPr>
              <a:t> their constituents, their customers and clients, and the mission that they are serving. Leaders make others feel important and are gracious in showing their appreciation. Love is the motivation that energizes leaders to give so much for others. You just won’t work hard enough to become great if you aren’t doing what you love.</a:t>
            </a:r>
          </a:p>
          <a:p>
            <a:endParaRPr lang="en-US" dirty="0"/>
          </a:p>
        </p:txBody>
      </p:sp>
    </p:spTree>
    <p:extLst>
      <p:ext uri="{BB962C8B-B14F-4D97-AF65-F5344CB8AC3E}">
        <p14:creationId xmlns:p14="http://schemas.microsoft.com/office/powerpoint/2010/main" val="20443903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05800" cy="533400"/>
          </a:xfrm>
        </p:spPr>
        <p:txBody>
          <a:bodyPr>
            <a:normAutofit fontScale="90000"/>
          </a:bodyPr>
          <a:lstStyle/>
          <a:p>
            <a:endParaRPr lang="en-US" dirty="0"/>
          </a:p>
        </p:txBody>
      </p:sp>
      <p:sp>
        <p:nvSpPr>
          <p:cNvPr id="3" name="Content Placeholder 2"/>
          <p:cNvSpPr>
            <a:spLocks noGrp="1"/>
          </p:cNvSpPr>
          <p:nvPr>
            <p:ph idx="1"/>
          </p:nvPr>
        </p:nvSpPr>
        <p:spPr>
          <a:xfrm>
            <a:off x="304800" y="1197864"/>
            <a:ext cx="8382000" cy="5279136"/>
          </a:xfrm>
        </p:spPr>
        <p:txBody>
          <a:bodyPr>
            <a:normAutofit lnSpcReduction="10000"/>
          </a:bodyPr>
          <a:lstStyle/>
          <a:p>
            <a:r>
              <a:rPr lang="en-US" b="1" dirty="0" smtClean="0"/>
              <a:t>The Truth is That Leadership Is an Affair of the Heart. </a:t>
            </a:r>
            <a:r>
              <a:rPr lang="en-US" dirty="0" smtClean="0"/>
              <a:t>Leaders put their hearts in their businesses and their businesses in their hearts. They love what they’re doing and they stay in love with leading, with the people who do the work, with what their organizations produce, and with those who honor them by using their products and services. They show they care by paying attention to people, sharing success stories, and making people feel important and special. Exemplary leaders are positive and upbeat, generating the emotional energy that enables others to flourish.</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382000" cy="1219200"/>
          </a:xfrm>
        </p:spPr>
        <p:txBody>
          <a:bodyPr/>
          <a:lstStyle/>
          <a:p>
            <a:r>
              <a:rPr lang="en-US" dirty="0" smtClean="0"/>
              <a:t>Love is The Soul of Leadership</a:t>
            </a:r>
            <a:endParaRPr lang="en-US" dirty="0"/>
          </a:p>
        </p:txBody>
      </p:sp>
      <p:sp>
        <p:nvSpPr>
          <p:cNvPr id="3" name="Content Placeholder 2"/>
          <p:cNvSpPr>
            <a:spLocks noGrp="1"/>
          </p:cNvSpPr>
          <p:nvPr>
            <p:ph idx="1"/>
          </p:nvPr>
        </p:nvSpPr>
        <p:spPr>
          <a:xfrm>
            <a:off x="304800" y="990600"/>
            <a:ext cx="8382000" cy="5583936"/>
          </a:xfrm>
        </p:spPr>
        <p:txBody>
          <a:bodyPr>
            <a:noAutofit/>
          </a:bodyPr>
          <a:lstStyle/>
          <a:p>
            <a:r>
              <a:rPr lang="en-US" dirty="0" smtClean="0"/>
              <a:t>Irwin </a:t>
            </a:r>
            <a:r>
              <a:rPr lang="en-US" dirty="0" err="1" smtClean="0"/>
              <a:t>Federman</a:t>
            </a:r>
            <a:r>
              <a:rPr lang="en-US" dirty="0" smtClean="0"/>
              <a:t>, former CFO, CEO and currently with US Venture Partners, once said: You don’t love someone because of who they are; you love them because of the way they make you feel. This axiom applies equally in a company or organizational setting. It may seem inappropriate to use words such as love and affection in relation to leading organizations. Conventional wisdom has it that leading and managing is not a popularity contest…I contend, however, that all things being equal, we will look harder and more effectively for people we like. And we like them in direct proportion to how they make us feel.</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 y="609600"/>
            <a:ext cx="8153400" cy="5516563"/>
          </a:xfrm>
        </p:spPr>
        <p:txBody>
          <a:bodyPr>
            <a:normAutofit fontScale="85000" lnSpcReduction="10000"/>
          </a:bodyPr>
          <a:lstStyle/>
          <a:p>
            <a:pPr>
              <a:buNone/>
            </a:pPr>
            <a:r>
              <a:rPr lang="en-US" dirty="0" smtClean="0"/>
              <a:t>		</a:t>
            </a:r>
            <a:r>
              <a:rPr lang="en-US" sz="3000" dirty="0" smtClean="0"/>
              <a:t>This isn’t a </a:t>
            </a:r>
            <a:r>
              <a:rPr lang="en-US" sz="3000" i="1" dirty="0" smtClean="0"/>
              <a:t>“How To” </a:t>
            </a:r>
            <a:r>
              <a:rPr lang="en-US" sz="3000" dirty="0" smtClean="0"/>
              <a:t>or </a:t>
            </a:r>
            <a:r>
              <a:rPr lang="en-US" sz="3000" i="1" dirty="0" smtClean="0"/>
              <a:t>“Made Easy” </a:t>
            </a:r>
            <a:r>
              <a:rPr lang="en-US" sz="3000" dirty="0" smtClean="0"/>
              <a:t>of </a:t>
            </a:r>
            <a:r>
              <a:rPr lang="en-US" sz="3000" i="1" dirty="0" smtClean="0"/>
              <a:t>“For Dummies” </a:t>
            </a:r>
            <a:r>
              <a:rPr lang="en-US" sz="3000" dirty="0" smtClean="0"/>
              <a:t>approach to leadership-it is about fundamentals. And fundamentals are the necessary building blocks to greatness. You can’t fast-track your way to excellence. Leadership is a demanding, noble discipline not to be entered into frivolously or casually. It requires an elevated sense of mastery. And, you can do it. It’s a matter of technique, of skill, of practice. It’s also a matter of desire and commitment.</a:t>
            </a:r>
          </a:p>
          <a:p>
            <a:pPr>
              <a:buNone/>
            </a:pPr>
            <a:r>
              <a:rPr lang="en-US" sz="3000" dirty="0" smtClean="0"/>
              <a:t>		These are </a:t>
            </a:r>
            <a:r>
              <a:rPr lang="en-US" sz="3000" i="1" dirty="0" smtClean="0"/>
              <a:t>enduring</a:t>
            </a:r>
            <a:r>
              <a:rPr lang="en-US" sz="3000" dirty="0" smtClean="0"/>
              <a:t> truths about leadership. You can gain mastery over the art and science of leadership by understanding them and attending to them in your workplace and everyday life.</a:t>
            </a:r>
            <a:endParaRPr lang="en-US" sz="3000" dirty="0"/>
          </a:p>
        </p:txBody>
      </p:sp>
    </p:spTree>
    <p:extLst>
      <p:ext uri="{BB962C8B-B14F-4D97-AF65-F5344CB8AC3E}">
        <p14:creationId xmlns:p14="http://schemas.microsoft.com/office/powerpoint/2010/main" val="3677633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49488"/>
            <a:ext cx="8229600" cy="4324350"/>
          </a:xfrm>
        </p:spPr>
        <p:txBody>
          <a:bodyPr/>
          <a:lstStyle/>
          <a:p>
            <a:pPr algn="ctr">
              <a:buNone/>
            </a:pPr>
            <a:r>
              <a:rPr lang="en-US" sz="6000" dirty="0" smtClean="0"/>
              <a:t>LEADERS </a:t>
            </a:r>
          </a:p>
          <a:p>
            <a:pPr algn="ctr">
              <a:buNone/>
            </a:pPr>
            <a:r>
              <a:rPr lang="en-US" sz="6000" dirty="0" smtClean="0"/>
              <a:t>SAY </a:t>
            </a:r>
          </a:p>
          <a:p>
            <a:pPr algn="ctr">
              <a:buNone/>
            </a:pPr>
            <a:r>
              <a:rPr lang="en-US" sz="6000" dirty="0" smtClean="0"/>
              <a:t>YES</a:t>
            </a:r>
            <a:endParaRPr lang="en-US" sz="6000" dirty="0"/>
          </a:p>
        </p:txBody>
      </p:sp>
    </p:spTree>
    <p:extLst>
      <p:ext uri="{BB962C8B-B14F-4D97-AF65-F5344CB8AC3E}">
        <p14:creationId xmlns:p14="http://schemas.microsoft.com/office/powerpoint/2010/main" val="9452018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2249488"/>
            <a:ext cx="8229600" cy="4324350"/>
          </a:xfrm>
        </p:spPr>
        <p:txBody>
          <a:bodyPr/>
          <a:lstStyle/>
          <a:p>
            <a:pPr algn="ctr">
              <a:buNone/>
            </a:pPr>
            <a:r>
              <a:rPr lang="en-US" sz="6000" dirty="0" smtClean="0"/>
              <a:t>YOU </a:t>
            </a:r>
          </a:p>
          <a:p>
            <a:pPr algn="ctr">
              <a:buNone/>
            </a:pPr>
            <a:r>
              <a:rPr lang="en-US" sz="6000" dirty="0" smtClean="0"/>
              <a:t>MATTER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solidFill>
                  <a:srgbClr val="FF0000"/>
                </a:solidFill>
              </a:rPr>
              <a:t>Truth One </a:t>
            </a:r>
            <a:r>
              <a:rPr lang="en-US" dirty="0" smtClean="0">
                <a:solidFill>
                  <a:srgbClr val="FF0000"/>
                </a:solidFill>
              </a:rPr>
              <a:t/>
            </a:r>
            <a:br>
              <a:rPr lang="en-US" dirty="0" smtClean="0">
                <a:solidFill>
                  <a:srgbClr val="FF0000"/>
                </a:solidFill>
              </a:rPr>
            </a:br>
            <a:r>
              <a:rPr lang="en-US" dirty="0" smtClean="0">
                <a:solidFill>
                  <a:srgbClr val="FF0000"/>
                </a:solidFill>
              </a:rPr>
              <a:t>You Make a Difference</a:t>
            </a:r>
            <a:endParaRPr lang="en-US" dirty="0">
              <a:solidFill>
                <a:srgbClr val="FF0000"/>
              </a:solidFill>
            </a:endParaRPr>
          </a:p>
        </p:txBody>
      </p:sp>
      <p:sp>
        <p:nvSpPr>
          <p:cNvPr id="3" name="Content Placeholder 2"/>
          <p:cNvSpPr>
            <a:spLocks noGrp="1"/>
          </p:cNvSpPr>
          <p:nvPr>
            <p:ph idx="1"/>
          </p:nvPr>
        </p:nvSpPr>
        <p:spPr>
          <a:xfrm>
            <a:off x="457200" y="2667000"/>
            <a:ext cx="8229600" cy="3907536"/>
          </a:xfrm>
        </p:spPr>
        <p:txBody>
          <a:bodyPr>
            <a:normAutofit/>
          </a:bodyPr>
          <a:lstStyle/>
          <a:p>
            <a:r>
              <a:rPr lang="en-US" dirty="0" smtClean="0"/>
              <a:t>The first truth is that </a:t>
            </a:r>
            <a:r>
              <a:rPr lang="en-US" b="1" dirty="0" smtClean="0"/>
              <a:t>You Make a Difference</a:t>
            </a:r>
            <a:r>
              <a:rPr lang="en-US" dirty="0" smtClean="0"/>
              <a:t>. It is the most fundamental truth of all. Before you can lead, you have to believe that you can have a positive impact on others. You have to believe in yourself. That’s where it all begins. Leadership begins when you believe you can make a difference.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0">
              <a:buClr>
                <a:srgbClr val="A04DA3"/>
              </a:buClr>
            </a:pPr>
            <a:r>
              <a:rPr lang="en-US" b="1" dirty="0">
                <a:solidFill>
                  <a:prstClr val="black"/>
                </a:solidFill>
              </a:rPr>
              <a:t>The Truth Is That You Make a Difference</a:t>
            </a:r>
            <a:r>
              <a:rPr lang="en-US" dirty="0">
                <a:solidFill>
                  <a:prstClr val="black"/>
                </a:solidFill>
              </a:rPr>
              <a:t>. Somewhere, sometime, the leader within you may get the call to step forward-for the school, the congregation, the social club or group, the community, the agency, the company, the union, or the family. By believing in yourself and in your capacity to lead, you open yourself to hearing the call. You open yourself to making a difference in the world.</a:t>
            </a:r>
          </a:p>
        </p:txBody>
      </p:sp>
    </p:spTree>
    <p:extLst>
      <p:ext uri="{BB962C8B-B14F-4D97-AF65-F5344CB8AC3E}">
        <p14:creationId xmlns:p14="http://schemas.microsoft.com/office/powerpoint/2010/main" val="1207191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305800" cy="1371600"/>
          </a:xfrm>
        </p:spPr>
        <p:txBody>
          <a:bodyPr>
            <a:noAutofit/>
          </a:bodyPr>
          <a:lstStyle/>
          <a:p>
            <a:r>
              <a:rPr lang="en-US" sz="3600" u="sng" dirty="0" smtClean="0">
                <a:solidFill>
                  <a:srgbClr val="FF0000"/>
                </a:solidFill>
              </a:rPr>
              <a:t>Truth Two</a:t>
            </a:r>
            <a:r>
              <a:rPr lang="en-US" sz="3600" dirty="0" smtClean="0">
                <a:solidFill>
                  <a:srgbClr val="FF0000"/>
                </a:solidFill>
              </a:rPr>
              <a:t/>
            </a:r>
            <a:br>
              <a:rPr lang="en-US" sz="3600" dirty="0" smtClean="0">
                <a:solidFill>
                  <a:srgbClr val="FF0000"/>
                </a:solidFill>
              </a:rPr>
            </a:br>
            <a:r>
              <a:rPr lang="en-US" sz="3600" dirty="0" smtClean="0">
                <a:solidFill>
                  <a:srgbClr val="FF0000"/>
                </a:solidFill>
              </a:rPr>
              <a:t>Credibility Is The Foundation Of Leadership</a:t>
            </a:r>
            <a:endParaRPr lang="en-US" sz="3600"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The second truth is that</a:t>
            </a:r>
            <a:r>
              <a:rPr lang="en-US" b="1" dirty="0" smtClean="0"/>
              <a:t> Credibility Is the Foundation of L</a:t>
            </a:r>
            <a:r>
              <a:rPr lang="en-US" dirty="0" smtClean="0"/>
              <a:t>eadership. You have to believe in you, but others have to believe in you too. What does it take for others to believe in you? Short answer: Credibility. We’ve said it many times, but we need to say it again, especially in these times when people have become cynical about their leaders and institutions: If people don’t believe in you, they won’t willingly follow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04800" y="2209800"/>
            <a:ext cx="8382000" cy="4364736"/>
          </a:xfrm>
        </p:spPr>
        <p:txBody>
          <a:bodyPr>
            <a:noAutofit/>
          </a:bodyPr>
          <a:lstStyle/>
          <a:p>
            <a:pPr lvl="0">
              <a:buClr>
                <a:srgbClr val="A04DA3"/>
              </a:buClr>
            </a:pPr>
            <a:r>
              <a:rPr lang="en-US" b="1" dirty="0">
                <a:solidFill>
                  <a:prstClr val="black"/>
                </a:solidFill>
              </a:rPr>
              <a:t>The Truth Is That Credibility Is the Foundation of Leadership</a:t>
            </a:r>
            <a:r>
              <a:rPr lang="en-US" dirty="0">
                <a:solidFill>
                  <a:prstClr val="black"/>
                </a:solidFill>
              </a:rPr>
              <a:t>. If you are going to lead, you must have a relationship with others that is responsive to their expectations that you are someone they can believe in. If people are going to willingly follow you, it is because they believe you are credible. To be credible in action, you must do what you say will do. That means that you must be so clear about your beliefs that you can put them into practice every day. </a:t>
            </a:r>
            <a:endParaRPr lang="en-US" dirty="0"/>
          </a:p>
        </p:txBody>
      </p:sp>
    </p:spTree>
    <p:extLst>
      <p:ext uri="{BB962C8B-B14F-4D97-AF65-F5344CB8AC3E}">
        <p14:creationId xmlns:p14="http://schemas.microsoft.com/office/powerpoint/2010/main" val="1975154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A04DA3"/>
              </a:buClr>
            </a:pPr>
            <a:r>
              <a:rPr lang="en-US" dirty="0">
                <a:solidFill>
                  <a:prstClr val="black"/>
                </a:solidFill>
              </a:rPr>
              <a:t>The consistent living out of values is the behavioral way of demonstrating honesty and trustworthiness. It proves that you believe in the path you have taken and are progressing forward with energy and determination</a:t>
            </a:r>
            <a:r>
              <a:rPr lang="en-US" dirty="0" smtClean="0">
                <a:solidFill>
                  <a:prstClr val="black"/>
                </a:solidFill>
              </a:rPr>
              <a:t>.</a:t>
            </a:r>
          </a:p>
          <a:p>
            <a:pPr marL="109728" lvl="0" indent="0">
              <a:buClr>
                <a:srgbClr val="A04DA3"/>
              </a:buClr>
              <a:buNone/>
            </a:pPr>
            <a:endParaRPr lang="en-US" dirty="0">
              <a:solidFill>
                <a:prstClr val="black"/>
              </a:solidFill>
            </a:endParaRPr>
          </a:p>
          <a:p>
            <a:pPr lvl="0">
              <a:buClr>
                <a:srgbClr val="A04DA3"/>
              </a:buClr>
            </a:pPr>
            <a:r>
              <a:rPr lang="en-US" b="1" dirty="0">
                <a:solidFill>
                  <a:prstClr val="black"/>
                </a:solidFill>
              </a:rPr>
              <a:t>DWYSYWD, or Do What You Say You Will Do</a:t>
            </a:r>
            <a:endParaRPr lang="en-US" dirty="0">
              <a:solidFill>
                <a:prstClr val="black"/>
              </a:solidFill>
            </a:endParaRPr>
          </a:p>
          <a:p>
            <a:endParaRPr lang="en-US" dirty="0"/>
          </a:p>
        </p:txBody>
      </p:sp>
    </p:spTree>
    <p:extLst>
      <p:ext uri="{BB962C8B-B14F-4D97-AF65-F5344CB8AC3E}">
        <p14:creationId xmlns:p14="http://schemas.microsoft.com/office/powerpoint/2010/main" val="1085537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066800"/>
          </a:xfrm>
        </p:spPr>
        <p:txBody>
          <a:bodyPr>
            <a:normAutofit fontScale="90000"/>
          </a:bodyPr>
          <a:lstStyle/>
          <a:p>
            <a:r>
              <a:rPr lang="en-US" u="sng" dirty="0" smtClean="0">
                <a:solidFill>
                  <a:srgbClr val="FF0000"/>
                </a:solidFill>
              </a:rPr>
              <a:t>Truth Three</a:t>
            </a:r>
            <a:r>
              <a:rPr lang="en-US" dirty="0" smtClean="0">
                <a:solidFill>
                  <a:srgbClr val="FF0000"/>
                </a:solidFill>
              </a:rPr>
              <a:t/>
            </a:r>
            <a:br>
              <a:rPr lang="en-US" dirty="0" smtClean="0">
                <a:solidFill>
                  <a:srgbClr val="FF0000"/>
                </a:solidFill>
              </a:rPr>
            </a:br>
            <a:r>
              <a:rPr lang="en-US" dirty="0" smtClean="0">
                <a:solidFill>
                  <a:srgbClr val="FF0000"/>
                </a:solidFill>
              </a:rPr>
              <a:t>Values Drive Commitment</a:t>
            </a:r>
            <a:endParaRPr lang="en-US" dirty="0">
              <a:solidFill>
                <a:srgbClr val="FF0000"/>
              </a:solidFill>
            </a:endParaRPr>
          </a:p>
        </p:txBody>
      </p:sp>
      <p:sp>
        <p:nvSpPr>
          <p:cNvPr id="3" name="Content Placeholder 2"/>
          <p:cNvSpPr>
            <a:spLocks noGrp="1"/>
          </p:cNvSpPr>
          <p:nvPr>
            <p:ph idx="1"/>
          </p:nvPr>
        </p:nvSpPr>
        <p:spPr>
          <a:xfrm>
            <a:off x="381000" y="2743200"/>
            <a:ext cx="8305800" cy="3831336"/>
          </a:xfrm>
        </p:spPr>
        <p:txBody>
          <a:bodyPr>
            <a:noAutofit/>
          </a:bodyPr>
          <a:lstStyle/>
          <a:p>
            <a:r>
              <a:rPr lang="en-US" dirty="0" smtClean="0"/>
              <a:t>The third truth is that </a:t>
            </a:r>
            <a:r>
              <a:rPr lang="en-US" b="1" dirty="0" smtClean="0"/>
              <a:t>Values Drive Commitment</a:t>
            </a:r>
            <a:r>
              <a:rPr lang="en-US" dirty="0" smtClean="0"/>
              <a:t>. People want to know what you stand for and believe in. They want to know what you value. And leaders need to know what others value if they are going to be able to forge alignments between personal values and organizational demands.</a:t>
            </a:r>
          </a:p>
          <a:p>
            <a:endParaRPr lang="en-US" dirty="0"/>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3_Custom Desig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292</TotalTime>
  <Words>2696</Words>
  <Application>Microsoft Office PowerPoint</Application>
  <PresentationFormat>On-screen Show (4:3)</PresentationFormat>
  <Paragraphs>71</Paragraphs>
  <Slides>37</Slides>
  <Notes>0</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Urban</vt:lpstr>
      <vt:lpstr>3_Custom Design</vt:lpstr>
      <vt:lpstr>EPILOGUE What Everyone Wants to Know About Leadership  (The Truth About Leadership---actually 10 truths)  (NOTE: Material in this topic will be on Exam 2 only if you choose it as your essay option.) </vt:lpstr>
      <vt:lpstr>Reference: The Truth About Leadership, 2010 James M. Kouzes Barry Z. Posner</vt:lpstr>
      <vt:lpstr>10 “Truths” About Leadership </vt:lpstr>
      <vt:lpstr>Truth One  You Make a Difference</vt:lpstr>
      <vt:lpstr>PowerPoint Presentation</vt:lpstr>
      <vt:lpstr>Truth Two Credibility Is The Foundation Of Leadership</vt:lpstr>
      <vt:lpstr>PowerPoint Presentation</vt:lpstr>
      <vt:lpstr>PowerPoint Presentation</vt:lpstr>
      <vt:lpstr>Truth Three Values Drive Commitment</vt:lpstr>
      <vt:lpstr>PowerPoint Presentation</vt:lpstr>
      <vt:lpstr>PowerPoint Presentation</vt:lpstr>
      <vt:lpstr>Truth Four Focusing On The Future Sets Leaders Apart</vt:lpstr>
      <vt:lpstr>PowerPoint Presentation</vt:lpstr>
      <vt:lpstr>PowerPoint Presentation</vt:lpstr>
      <vt:lpstr>PowerPoint Presentation</vt:lpstr>
      <vt:lpstr>Truth Five You Can’t Do It Alone</vt:lpstr>
      <vt:lpstr>PowerPoint Presentation</vt:lpstr>
      <vt:lpstr>Truth Six Trust Rules</vt:lpstr>
      <vt:lpstr>PowerPoint Presentation</vt:lpstr>
      <vt:lpstr>PowerPoint Presentation</vt:lpstr>
      <vt:lpstr>PowerPoint Presentation</vt:lpstr>
      <vt:lpstr>Truth Seven Challenge Is the Crucible For Greatness</vt:lpstr>
      <vt:lpstr>PowerPoint Presentation</vt:lpstr>
      <vt:lpstr>PowerPoint Presentation</vt:lpstr>
      <vt:lpstr>Truth Eight You Either Lead By Example Or You Don’t Lead At All</vt:lpstr>
      <vt:lpstr>PowerPoint Presentation</vt:lpstr>
      <vt:lpstr>PowerPoint Presentation</vt:lpstr>
      <vt:lpstr>PowerPoint Presentation</vt:lpstr>
      <vt:lpstr>Truth Nine The Best Leaders Are Best Learners</vt:lpstr>
      <vt:lpstr>PowerPoint Presentation</vt:lpstr>
      <vt:lpstr>Truth Ten Leadership is An Affair of The Heart</vt:lpstr>
      <vt:lpstr>PowerPoint Presentation</vt:lpstr>
      <vt:lpstr>PowerPoint Presentation</vt:lpstr>
      <vt:lpstr>Love is The Soul of Leadership</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Everyone Wants to Know About Leadership</dc:title>
  <dc:creator>shakeandbake</dc:creator>
  <cp:lastModifiedBy>rethomas</cp:lastModifiedBy>
  <cp:revision>42</cp:revision>
  <cp:lastPrinted>2013-08-13T22:06:40Z</cp:lastPrinted>
  <dcterms:created xsi:type="dcterms:W3CDTF">2012-03-25T19:25:55Z</dcterms:created>
  <dcterms:modified xsi:type="dcterms:W3CDTF">2013-08-16T18:07:48Z</dcterms:modified>
</cp:coreProperties>
</file>